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715000" type="screen16x1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8" d="100"/>
          <a:sy n="128" d="100"/>
        </p:scale>
        <p:origin x="-976" y="-96"/>
      </p:cViewPr>
      <p:guideLst>
        <p:guide orient="horz" pos="18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685980" y="685800"/>
            <a:ext cx="54866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69448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39092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3885116"/>
            <a:ext cx="9144000" cy="0"/>
          </a:xfrm>
          <a:prstGeom prst="straightConnector1">
            <a:avLst/>
          </a:prstGeom>
          <a:noFill/>
          <a:ln w="57150" cap="flat" cmpd="sng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075312"/>
            <a:ext cx="7772400" cy="1832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4030030"/>
            <a:ext cx="7772400" cy="860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0"/>
            <a:ext cx="9144000" cy="1277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0" name="Shape 20"/>
          <p:cNvCxnSpPr/>
          <p:nvPr/>
        </p:nvCxnSpPr>
        <p:spPr>
          <a:xfrm>
            <a:off x="0" y="1253195"/>
            <a:ext cx="9144000" cy="0"/>
          </a:xfrm>
          <a:prstGeom prst="straightConnector1">
            <a:avLst/>
          </a:prstGeom>
          <a:noFill/>
          <a:ln w="57150" cap="flat" cmpd="sng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692273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0" y="0"/>
            <a:ext cx="9144000" cy="12773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6" name="Shape 26"/>
          <p:cNvCxnSpPr/>
          <p:nvPr/>
        </p:nvCxnSpPr>
        <p:spPr>
          <a:xfrm>
            <a:off x="0" y="1253195"/>
            <a:ext cx="9144000" cy="0"/>
          </a:xfrm>
          <a:prstGeom prst="straightConnector1">
            <a:avLst/>
          </a:prstGeom>
          <a:noFill/>
          <a:ln w="57150" cap="flat" cmpd="sng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4895899"/>
            <a:ext cx="8229600" cy="577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4274" y="0"/>
            <a:ext cx="9144000" cy="4895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1" name="Shape 31"/>
          <p:cNvCxnSpPr/>
          <p:nvPr/>
        </p:nvCxnSpPr>
        <p:spPr>
          <a:xfrm>
            <a:off x="0" y="4871523"/>
            <a:ext cx="9144000" cy="0"/>
          </a:xfrm>
          <a:prstGeom prst="straightConnector1">
            <a:avLst/>
          </a:prstGeom>
          <a:noFill/>
          <a:ln w="57150" cap="flat" cmpd="sng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dk2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2075312"/>
            <a:ext cx="7772400" cy="183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-DE" sz="4800" dirty="0" err="1" smtClean="0"/>
              <a:t>Ontology-based</a:t>
            </a:r>
            <a:r>
              <a:rPr lang="de-DE" sz="4800" dirty="0" smtClean="0"/>
              <a:t> </a:t>
            </a:r>
            <a:r>
              <a:rPr lang="de-DE" sz="4800" dirty="0" err="1" smtClean="0"/>
              <a:t>Architecture</a:t>
            </a:r>
            <a:endParaRPr lang="en" sz="4800" dirty="0"/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685800" y="4030030"/>
            <a:ext cx="7772400" cy="860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/>
              <a:t>Ricardo </a:t>
            </a:r>
            <a:r>
              <a:rPr lang="en" sz="2400" dirty="0" smtClean="0"/>
              <a:t>Usbeck</a:t>
            </a:r>
            <a:r>
              <a:rPr lang="de-DE" sz="2400" dirty="0" smtClean="0"/>
              <a:t>,</a:t>
            </a:r>
            <a:r>
              <a:rPr lang="en" sz="2400" dirty="0" smtClean="0"/>
              <a:t> </a:t>
            </a:r>
            <a:r>
              <a:rPr lang="en" sz="2400" dirty="0"/>
              <a:t>Axel-Cyrille </a:t>
            </a:r>
            <a:r>
              <a:rPr lang="en" sz="2400" dirty="0" smtClean="0"/>
              <a:t>Ngonga</a:t>
            </a:r>
            <a:r>
              <a:rPr lang="de-DE" sz="2400" dirty="0" smtClean="0"/>
              <a:t>, </a:t>
            </a:r>
            <a:r>
              <a:rPr lang="de-DE" sz="2400" dirty="0" err="1" smtClean="0"/>
              <a:t>Saaedeh</a:t>
            </a:r>
            <a:r>
              <a:rPr lang="de-DE" sz="2400" dirty="0" smtClean="0"/>
              <a:t> </a:t>
            </a:r>
            <a:r>
              <a:rPr lang="de-DE" sz="2400" dirty="0" err="1" smtClean="0"/>
              <a:t>Shekarpour</a:t>
            </a:r>
            <a:r>
              <a:rPr lang="de-DE" sz="2400" dirty="0" smtClean="0"/>
              <a:t>, Christoph Lange, et </a:t>
            </a:r>
            <a:r>
              <a:rPr lang="de-DE" sz="2400" dirty="0" err="1" smtClean="0"/>
              <a:t>many</a:t>
            </a:r>
            <a:r>
              <a:rPr lang="de-DE" sz="2400" dirty="0" smtClean="0"/>
              <a:t> al.</a:t>
            </a:r>
            <a:endParaRPr lang="en" sz="2400" dirty="0"/>
          </a:p>
          <a:p>
            <a:pPr lvl="0" rtl="0">
              <a:spcBef>
                <a:spcPts val="0"/>
              </a:spcBef>
              <a:buNone/>
            </a:pPr>
            <a:r>
              <a:rPr lang="en" sz="2400" dirty="0"/>
              <a:t>University </a:t>
            </a:r>
            <a:r>
              <a:rPr lang="en" sz="2400" dirty="0" smtClean="0"/>
              <a:t>Leipzig</a:t>
            </a:r>
            <a:r>
              <a:rPr lang="de-DE" sz="2400" dirty="0" smtClean="0"/>
              <a:t>, University Bonn</a:t>
            </a:r>
            <a:endParaRPr lang="en" sz="2400" dirty="0"/>
          </a:p>
        </p:txBody>
      </p:sp>
      <p:pic>
        <p:nvPicPr>
          <p:cNvPr id="36" name="Shape 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69725" y="105553"/>
            <a:ext cx="1413034" cy="615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479667" y="2703612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</a:t>
            </a:r>
          </a:p>
        </p:txBody>
      </p:sp>
      <p:sp>
        <p:nvSpPr>
          <p:cNvPr id="7" name="Rechteck 6"/>
          <p:cNvSpPr/>
          <p:nvPr/>
        </p:nvSpPr>
        <p:spPr>
          <a:xfrm>
            <a:off x="4479667" y="2703612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</a:t>
            </a:r>
          </a:p>
        </p:txBody>
      </p:sp>
      <p:sp>
        <p:nvSpPr>
          <p:cNvPr id="8" name="Rechteck 7"/>
          <p:cNvSpPr/>
          <p:nvPr/>
        </p:nvSpPr>
        <p:spPr>
          <a:xfrm>
            <a:off x="4479667" y="2703612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</a:t>
            </a:r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251" y="1290148"/>
            <a:ext cx="6023497" cy="427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1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Goal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333500"/>
            <a:ext cx="8531775" cy="4139699"/>
          </a:xfrm>
        </p:spPr>
        <p:txBody>
          <a:bodyPr/>
          <a:lstStyle/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Granularity</a:t>
            </a:r>
            <a:r>
              <a:rPr lang="en-US" sz="2400" dirty="0" smtClean="0"/>
              <a:t> </a:t>
            </a:r>
            <a:r>
              <a:rPr lang="en-US" sz="2400" dirty="0"/>
              <a:t>(e.g., service for entity linking </a:t>
            </a:r>
            <a:r>
              <a:rPr lang="en-US" sz="2400" dirty="0" err="1"/>
              <a:t>vs</a:t>
            </a:r>
            <a:r>
              <a:rPr lang="en-US" sz="2400" dirty="0"/>
              <a:t> two services for entity recognition and disambiguation</a:t>
            </a:r>
            <a:r>
              <a:rPr lang="en-US" sz="2400" dirty="0" smtClean="0"/>
              <a:t>)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Interoperability</a:t>
            </a:r>
            <a:r>
              <a:rPr lang="en-US" sz="2400" b="1" dirty="0"/>
              <a:t>, </a:t>
            </a:r>
            <a:r>
              <a:rPr lang="en-US" sz="2400" b="1" dirty="0" smtClean="0"/>
              <a:t>Reusability </a:t>
            </a:r>
            <a:r>
              <a:rPr lang="en-US" sz="2400" dirty="0" smtClean="0"/>
              <a:t>Ontology </a:t>
            </a:r>
            <a:r>
              <a:rPr lang="en-US" sz="2400" dirty="0"/>
              <a:t>to describe input and </a:t>
            </a:r>
            <a:r>
              <a:rPr lang="en-US" sz="2400" dirty="0" smtClean="0"/>
              <a:t>output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Scalability </a:t>
            </a:r>
            <a:r>
              <a:rPr lang="en-US" sz="2400" dirty="0" smtClean="0"/>
              <a:t>(Load </a:t>
            </a:r>
            <a:r>
              <a:rPr lang="en-US" sz="2400" dirty="0"/>
              <a:t>balancing via continuous life </a:t>
            </a:r>
            <a:r>
              <a:rPr lang="en-US" sz="2400" dirty="0" smtClean="0"/>
              <a:t>deployment)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Automatic </a:t>
            </a:r>
            <a:r>
              <a:rPr lang="en-US" sz="2400" b="1" dirty="0"/>
              <a:t>building of </a:t>
            </a:r>
            <a:r>
              <a:rPr lang="en-US" sz="2400" b="1" dirty="0" smtClean="0"/>
              <a:t>pipelines (</a:t>
            </a:r>
            <a:r>
              <a:rPr lang="en-US" sz="2400" dirty="0" smtClean="0"/>
              <a:t>Using </a:t>
            </a:r>
            <a:r>
              <a:rPr lang="en-US" sz="2400" dirty="0"/>
              <a:t>the ontology to deploy a set of fully-interoperable </a:t>
            </a:r>
            <a:r>
              <a:rPr lang="en-US" sz="2400" dirty="0" err="1" smtClean="0"/>
              <a:t>microservices</a:t>
            </a:r>
            <a:r>
              <a:rPr lang="en-US" sz="2400" dirty="0" smtClean="0"/>
              <a:t>)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(Automatic </a:t>
            </a:r>
            <a:r>
              <a:rPr lang="en-US" sz="2400" b="1" dirty="0"/>
              <a:t>benchmarking</a:t>
            </a:r>
            <a:r>
              <a:rPr lang="en-US" sz="2400" b="1" dirty="0" smtClean="0"/>
              <a:t>)</a:t>
            </a:r>
            <a:r>
              <a:rPr lang="en-US" sz="2400" dirty="0" smtClean="0"/>
              <a:t> (Using </a:t>
            </a:r>
            <a:r>
              <a:rPr lang="en-US" sz="2400" dirty="0"/>
              <a:t>high quality scientific benchmarks (QALD) various combined pipelines can be tested automatically and in parallel before </a:t>
            </a:r>
            <a:r>
              <a:rPr lang="en-US" sz="2400" dirty="0" smtClean="0"/>
              <a:t>deployment)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8676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QA </a:t>
            </a:r>
            <a:r>
              <a:rPr lang="en-US" b="1" dirty="0"/>
              <a:t>Ontology</a:t>
            </a:r>
            <a:endParaRPr lang="en-US" dirty="0"/>
          </a:p>
          <a:p>
            <a:pPr lvl="1"/>
            <a:r>
              <a:rPr lang="en-US" dirty="0"/>
              <a:t>Identify common QA pipeline components</a:t>
            </a:r>
          </a:p>
          <a:p>
            <a:pPr lvl="2"/>
            <a:r>
              <a:rPr lang="en-US" dirty="0" smtClean="0"/>
              <a:t>TBSL</a:t>
            </a:r>
            <a:r>
              <a:rPr lang="en-US" dirty="0"/>
              <a:t>, SINA, HAWK, </a:t>
            </a:r>
            <a:r>
              <a:rPr lang="en-US" dirty="0" err="1"/>
              <a:t>OpenQA</a:t>
            </a:r>
            <a:r>
              <a:rPr lang="en-US" dirty="0"/>
              <a:t>, </a:t>
            </a:r>
            <a:r>
              <a:rPr lang="en-US" dirty="0" smtClean="0"/>
              <a:t>OKBQA, </a:t>
            </a:r>
            <a:r>
              <a:rPr lang="en-US" dirty="0" err="1" smtClean="0"/>
              <a:t>Unister</a:t>
            </a:r>
            <a:r>
              <a:rPr lang="en-US" dirty="0" smtClean="0"/>
              <a:t> paper,</a:t>
            </a:r>
            <a:r>
              <a:rPr lang="is-IS" dirty="0" smtClean="0"/>
              <a:t>…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Components</a:t>
            </a:r>
            <a:endParaRPr lang="en-US" dirty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Implement </a:t>
            </a:r>
            <a:r>
              <a:rPr lang="en-US" dirty="0"/>
              <a:t>the </a:t>
            </a:r>
            <a:r>
              <a:rPr lang="en-US" dirty="0" err="1"/>
              <a:t>microservice</a:t>
            </a:r>
            <a:r>
              <a:rPr lang="en-US" dirty="0"/>
              <a:t> pipeline </a:t>
            </a:r>
            <a:r>
              <a:rPr lang="en-US" dirty="0" smtClean="0"/>
              <a:t>paradigm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Describe </a:t>
            </a:r>
            <a:r>
              <a:rPr lang="en-US" dirty="0"/>
              <a:t>their input and output according to QA </a:t>
            </a:r>
            <a:r>
              <a:rPr lang="en-US" dirty="0" smtClean="0"/>
              <a:t>ontology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Communicating </a:t>
            </a:r>
            <a:r>
              <a:rPr lang="en-US" dirty="0"/>
              <a:t>with message broker </a:t>
            </a:r>
            <a:r>
              <a:rPr lang="en-US" dirty="0" smtClean="0"/>
              <a:t>which are isolated </a:t>
            </a:r>
            <a:r>
              <a:rPr lang="en-US" dirty="0"/>
              <a:t>from other </a:t>
            </a:r>
            <a:r>
              <a:rPr lang="en-US" dirty="0" smtClean="0"/>
              <a:t>components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295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Architecture</a:t>
            </a:r>
            <a:endParaRPr lang="de-DE" dirty="0"/>
          </a:p>
        </p:txBody>
      </p:sp>
      <p:pic>
        <p:nvPicPr>
          <p:cNvPr id="5" name="image11.png"/>
          <p:cNvPicPr/>
          <p:nvPr/>
        </p:nvPicPr>
        <p:blipFill>
          <a:blip r:embed="rId2"/>
          <a:srcRect l="4807" t="2186" r="3044" b="9542"/>
          <a:stretch>
            <a:fillRect/>
          </a:stretch>
        </p:blipFill>
        <p:spPr>
          <a:xfrm>
            <a:off x="1801925" y="1347787"/>
            <a:ext cx="5540149" cy="427791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178798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Combination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modules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479667" y="2703612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</a:t>
            </a:r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400" y="1288953"/>
            <a:ext cx="5923199" cy="442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2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Questions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479667" y="2703612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</a:t>
            </a:r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 rotWithShape="1">
          <a:blip r:embed="rId2"/>
          <a:srcRect r="5373"/>
          <a:stretch/>
        </p:blipFill>
        <p:spPr>
          <a:xfrm>
            <a:off x="202497" y="2293839"/>
            <a:ext cx="1910805" cy="14351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262126" y="2647305"/>
            <a:ext cx="2109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@</a:t>
            </a:r>
            <a:r>
              <a:rPr lang="de-DE" sz="2400" b="1" dirty="0" err="1" smtClean="0"/>
              <a:t>akswgroup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352467487"/>
      </p:ext>
    </p:extLst>
  </p:cSld>
  <p:clrMapOvr>
    <a:masterClrMapping/>
  </p:clrMapOvr>
</p:sld>
</file>

<file path=ppt/theme/theme1.xml><?xml version="1.0" encoding="utf-8"?>
<a:theme xmlns:a="http://schemas.openxmlformats.org/drawingml/2006/main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Macintosh PowerPoint</Application>
  <PresentationFormat>Bildschirmpräsentation (16:10)</PresentationFormat>
  <Paragraphs>27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biz</vt:lpstr>
      <vt:lpstr>Ontology-based Architecture</vt:lpstr>
      <vt:lpstr>Motivation</vt:lpstr>
      <vt:lpstr>Goal</vt:lpstr>
      <vt:lpstr>Solutions</vt:lpstr>
      <vt:lpstr>Architecture</vt:lpstr>
      <vt:lpstr>Combination of modules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Ontology-based Architecture</dc:title>
  <cp:lastModifiedBy>Ricardo Usbeck</cp:lastModifiedBy>
  <cp:revision>4</cp:revision>
  <dcterms:modified xsi:type="dcterms:W3CDTF">2015-11-02T10:01:30Z</dcterms:modified>
</cp:coreProperties>
</file>