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8" d="100"/>
          <a:sy n="128" d="100"/>
        </p:scale>
        <p:origin x="-976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7485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motivation behind our work was simple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document web: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petabytes of data , unstructured -&gt; not machine readable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hard to extract semantics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Linked data web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highly structured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semantic information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easier to answer information need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however there is a INFORMATION MISMATCH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for example this information comes from the document web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other information comes from the DBpedia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hence we aim to develop a framework to develop to combine both datasource.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(first wife of Napoleon) with Linked Data (death place of </a:t>
            </a:r>
            <a:r>
              <a:rPr lang="en" sz="1400">
                <a:highlight>
                  <a:srgbClr val="CCEECC"/>
                </a:highlight>
              </a:rPr>
              <a:t>Joséphine de Beauharnais</a:t>
            </a:r>
            <a:r>
              <a:rPr lang="en" sz="1400">
                <a:solidFill>
                  <a:schemeClr val="dk1"/>
                </a:solidFill>
              </a:rPr>
              <a:t>) !</a:t>
            </a:r>
          </a:p>
          <a:p>
            <a:pPr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5" name="Shape 7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3" name="Shape 7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This is the overall pipeline of the HAWK system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685980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Problem: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Combine full-text information retrieval (assassin of Martin Luther King) with Linked Data (birth place of James Earl Ray) 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39092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3885116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075312"/>
            <a:ext cx="7772400" cy="1832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030030"/>
            <a:ext cx="7772400" cy="86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277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25319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9144000" cy="1277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0" y="125319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39945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333500"/>
            <a:ext cx="39945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00" cy="1277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0" y="125319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4895899"/>
            <a:ext cx="8229600" cy="57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4274" y="0"/>
            <a:ext cx="9144000" cy="4895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0" y="4871523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aksw.org/Projects/HAWK" TargetMode="External"/><Relationship Id="rId5" Type="http://schemas.openxmlformats.org/officeDocument/2006/relationships/hyperlink" Target="http://github.org/aksw/hawk" TargetMode="External"/><Relationship Id="rId6" Type="http://schemas.openxmlformats.org/officeDocument/2006/relationships/hyperlink" Target="http://aksw.org" TargetMode="External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2075312"/>
            <a:ext cx="7772400" cy="183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HAWK - Answering Boolean Hybrid Questions with HAWK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685800" y="4030030"/>
            <a:ext cx="7772400" cy="86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Ricardo Usbeck, Erik Körner, Axel-Cyrille Ngonga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University Leipzig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Entity Annotation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Analysed the influence of 4 different annotation systems</a:t>
            </a:r>
          </a:p>
        </p:txBody>
      </p:sp>
      <p:sp>
        <p:nvSpPr>
          <p:cNvPr id="137" name="Shape 137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138" name="Shape 138"/>
          <p:cNvSpPr/>
          <p:nvPr/>
        </p:nvSpPr>
        <p:spPr>
          <a:xfrm>
            <a:off x="2244825" y="1845525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139" name="Shape 139"/>
          <p:cNvSpPr/>
          <p:nvPr/>
        </p:nvSpPr>
        <p:spPr>
          <a:xfrm>
            <a:off x="4436775" y="2252025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</a:t>
            </a:r>
          </a:p>
        </p:txBody>
      </p:sp>
      <p:sp>
        <p:nvSpPr>
          <p:cNvPr id="140" name="Shape 140"/>
          <p:cNvSpPr/>
          <p:nvPr/>
        </p:nvSpPr>
        <p:spPr>
          <a:xfrm>
            <a:off x="3900237" y="1845625"/>
            <a:ext cx="546900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</a:t>
            </a:r>
          </a:p>
        </p:txBody>
      </p:sp>
      <p:sp>
        <p:nvSpPr>
          <p:cNvPr id="141" name="Shape 141"/>
          <p:cNvSpPr/>
          <p:nvPr/>
        </p:nvSpPr>
        <p:spPr>
          <a:xfrm>
            <a:off x="3048000" y="2252025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142" name="Shape 142"/>
          <p:cNvSpPr/>
          <p:nvPr/>
        </p:nvSpPr>
        <p:spPr>
          <a:xfrm>
            <a:off x="4769450" y="1845525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143" name="Shape 143"/>
          <p:cNvSpPr/>
          <p:nvPr/>
        </p:nvSpPr>
        <p:spPr>
          <a:xfrm>
            <a:off x="6073875" y="2252025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144" name="Shape 144"/>
          <p:cNvSpPr/>
          <p:nvPr/>
        </p:nvSpPr>
        <p:spPr>
          <a:xfrm>
            <a:off x="5181525" y="2252025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145" name="Shape 145"/>
          <p:cNvSpPr/>
          <p:nvPr/>
        </p:nvSpPr>
        <p:spPr>
          <a:xfrm>
            <a:off x="5626125" y="1845525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Entity Annotation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Analysed the influence of 4 different annotation systems</a:t>
            </a:r>
          </a:p>
        </p:txBody>
      </p:sp>
      <p:sp>
        <p:nvSpPr>
          <p:cNvPr id="153" name="Shape 153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154" name="Shape 154"/>
          <p:cNvSpPr/>
          <p:nvPr/>
        </p:nvSpPr>
        <p:spPr>
          <a:xfrm>
            <a:off x="2491800" y="3357950"/>
            <a:ext cx="13707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155" name="Shape 155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156" name="Shape 156"/>
          <p:cNvSpPr/>
          <p:nvPr/>
        </p:nvSpPr>
        <p:spPr>
          <a:xfrm>
            <a:off x="2244825" y="1845525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157" name="Shape 157"/>
          <p:cNvSpPr/>
          <p:nvPr/>
        </p:nvSpPr>
        <p:spPr>
          <a:xfrm>
            <a:off x="4436775" y="2252025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</a:t>
            </a:r>
          </a:p>
        </p:txBody>
      </p:sp>
      <p:sp>
        <p:nvSpPr>
          <p:cNvPr id="158" name="Shape 158"/>
          <p:cNvSpPr/>
          <p:nvPr/>
        </p:nvSpPr>
        <p:spPr>
          <a:xfrm>
            <a:off x="3900237" y="1845625"/>
            <a:ext cx="546900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</a:t>
            </a:r>
          </a:p>
        </p:txBody>
      </p:sp>
      <p:sp>
        <p:nvSpPr>
          <p:cNvPr id="159" name="Shape 159"/>
          <p:cNvSpPr/>
          <p:nvPr/>
        </p:nvSpPr>
        <p:spPr>
          <a:xfrm>
            <a:off x="3048000" y="2252025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160" name="Shape 160"/>
          <p:cNvSpPr/>
          <p:nvPr/>
        </p:nvSpPr>
        <p:spPr>
          <a:xfrm>
            <a:off x="4769450" y="1845525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161" name="Shape 161"/>
          <p:cNvSpPr/>
          <p:nvPr/>
        </p:nvSpPr>
        <p:spPr>
          <a:xfrm>
            <a:off x="6073875" y="2252025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162" name="Shape 162"/>
          <p:cNvSpPr/>
          <p:nvPr/>
        </p:nvSpPr>
        <p:spPr>
          <a:xfrm>
            <a:off x="5181525" y="2252025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163" name="Shape 163"/>
          <p:cNvSpPr/>
          <p:nvPr/>
        </p:nvSpPr>
        <p:spPr>
          <a:xfrm>
            <a:off x="5626125" y="1845525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  <a:r>
              <a:rPr lang="en" sz="1800"/>
              <a:t>Hybrid Question Answering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9773" y="1292225"/>
            <a:ext cx="5335425" cy="442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5914000" y="2206625"/>
            <a:ext cx="869399" cy="6416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Noun Phrase Detection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Identify semantically meaningful word groups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POS tag sequence rules used</a:t>
            </a:r>
          </a:p>
        </p:txBody>
      </p:sp>
      <p:sp>
        <p:nvSpPr>
          <p:cNvPr id="180" name="Shape 180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181" name="Shape 181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182" name="Shape 182"/>
          <p:cNvSpPr/>
          <p:nvPr/>
        </p:nvSpPr>
        <p:spPr>
          <a:xfrm>
            <a:off x="42546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</a:t>
            </a:r>
          </a:p>
        </p:txBody>
      </p:sp>
      <p:sp>
        <p:nvSpPr>
          <p:cNvPr id="183" name="Shape 183"/>
          <p:cNvSpPr/>
          <p:nvPr/>
        </p:nvSpPr>
        <p:spPr>
          <a:xfrm>
            <a:off x="3718137" y="1874750"/>
            <a:ext cx="546900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</a:t>
            </a:r>
          </a:p>
        </p:txBody>
      </p:sp>
      <p:sp>
        <p:nvSpPr>
          <p:cNvPr id="184" name="Shape 184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185" name="Shape 185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186" name="Shape 186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187" name="Shape 187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188" name="Shape 188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189" name="Shape 189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190" name="Shape 190"/>
          <p:cNvSpPr/>
          <p:nvPr/>
        </p:nvSpPr>
        <p:spPr>
          <a:xfrm>
            <a:off x="2491800" y="3357950"/>
            <a:ext cx="13707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Noun Phrase Detection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Identify semantically meaningful word groups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POS tag sequence rules used</a:t>
            </a:r>
          </a:p>
        </p:txBody>
      </p:sp>
      <p:sp>
        <p:nvSpPr>
          <p:cNvPr id="198" name="Shape 198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199" name="Shape 199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200" name="Shape 200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201" name="Shape 201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202" name="Shape 202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203" name="Shape 203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204" name="Shape 204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205" name="Shape 205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206" name="Shape 206"/>
          <p:cNvSpPr/>
          <p:nvPr/>
        </p:nvSpPr>
        <p:spPr>
          <a:xfrm>
            <a:off x="2419075" y="33579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207" name="Shape 207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sp>
        <p:nvSpPr>
          <p:cNvPr id="208" name="Shape 208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Combined Noun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  <a:r>
              <a:rPr lang="en" sz="1800"/>
              <a:t>Hybrid Question Answering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9773" y="1292225"/>
            <a:ext cx="5335425" cy="442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4694800" y="2206625"/>
            <a:ext cx="869399" cy="6416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Dependency Parsing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225" name="Shape 225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226" name="Shape 226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227" name="Shape 227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228" name="Shape 228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229" name="Shape 229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230" name="Shape 230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231" name="Shape 231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232" name="Shape 232"/>
          <p:cNvSpPr/>
          <p:nvPr/>
        </p:nvSpPr>
        <p:spPr>
          <a:xfrm>
            <a:off x="2419075" y="33579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233" name="Shape 233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Combined Noun</a:t>
            </a:r>
          </a:p>
        </p:txBody>
      </p:sp>
      <p:sp>
        <p:nvSpPr>
          <p:cNvPr id="234" name="Shape 234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Parsing based on predicate-argument-trees</a:t>
            </a:r>
          </a:p>
        </p:txBody>
      </p:sp>
      <p:sp>
        <p:nvSpPr>
          <p:cNvPr id="235" name="Shape 235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Dependency Parsing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243" name="Shape 243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244" name="Shape 244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245" name="Shape 245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246" name="Shape 246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247" name="Shape 247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248" name="Shape 248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249" name="Shape 249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250" name="Shape 250"/>
          <p:cNvSpPr/>
          <p:nvPr/>
        </p:nvSpPr>
        <p:spPr>
          <a:xfrm>
            <a:off x="2419075" y="33579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251" name="Shape 251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Combined Noun</a:t>
            </a:r>
          </a:p>
        </p:txBody>
      </p:sp>
      <p:cxnSp>
        <p:nvCxnSpPr>
          <p:cNvPr id="252" name="Shape 252"/>
          <p:cNvCxnSpPr>
            <a:stCxn id="245" idx="0"/>
            <a:endCxn id="243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3" name="Shape 253"/>
          <p:cNvCxnSpPr>
            <a:stCxn id="245" idx="0"/>
            <a:endCxn id="246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4" name="Shape 254"/>
          <p:cNvCxnSpPr>
            <a:stCxn id="245" idx="0"/>
            <a:endCxn id="247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5" name="Shape 255"/>
          <p:cNvCxnSpPr>
            <a:stCxn id="251" idx="0"/>
            <a:endCxn id="250" idx="0"/>
          </p:cNvCxnSpPr>
          <p:nvPr/>
        </p:nvCxnSpPr>
        <p:spPr>
          <a:xfrm rot="5400000">
            <a:off x="3660200" y="2766200"/>
            <a:ext cx="600" cy="11841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6" name="Shape 256"/>
          <p:cNvCxnSpPr>
            <a:stCxn id="247" idx="0"/>
            <a:endCxn id="249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7" name="Shape 257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Parsing based on predicate-argument-trees</a:t>
            </a:r>
          </a:p>
        </p:txBody>
      </p:sp>
      <p:sp>
        <p:nvSpPr>
          <p:cNvPr id="258" name="Shape 258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cxnSp>
        <p:nvCxnSpPr>
          <p:cNvPr id="259" name="Shape 259"/>
          <p:cNvCxnSpPr>
            <a:stCxn id="245" idx="0"/>
            <a:endCxn id="251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  <a:r>
              <a:rPr lang="en" sz="1800"/>
              <a:t>Hybrid Question Answering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9773" y="1292225"/>
            <a:ext cx="5335425" cy="442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/>
          <p:nvPr/>
        </p:nvSpPr>
        <p:spPr>
          <a:xfrm>
            <a:off x="3457600" y="2200225"/>
            <a:ext cx="869399" cy="6416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Linguistic Heuristics for pruning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276" name="Shape 276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277" name="Shape 277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278" name="Shape 278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279" name="Shape 279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280" name="Shape 280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281" name="Shape 281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282" name="Shape 282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283" name="Shape 283"/>
          <p:cNvSpPr/>
          <p:nvPr/>
        </p:nvSpPr>
        <p:spPr>
          <a:xfrm>
            <a:off x="2419075" y="33579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284" name="Shape 284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Combined Noun</a:t>
            </a:r>
          </a:p>
        </p:txBody>
      </p:sp>
      <p:cxnSp>
        <p:nvCxnSpPr>
          <p:cNvPr id="285" name="Shape 285"/>
          <p:cNvCxnSpPr>
            <a:stCxn id="278" idx="0"/>
            <a:endCxn id="276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6" name="Shape 286"/>
          <p:cNvCxnSpPr>
            <a:stCxn id="278" idx="0"/>
            <a:endCxn id="279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7" name="Shape 287"/>
          <p:cNvCxnSpPr>
            <a:stCxn id="278" idx="0"/>
            <a:endCxn id="280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8" name="Shape 288"/>
          <p:cNvCxnSpPr>
            <a:stCxn id="284" idx="0"/>
            <a:endCxn id="283" idx="0"/>
          </p:cNvCxnSpPr>
          <p:nvPr/>
        </p:nvCxnSpPr>
        <p:spPr>
          <a:xfrm rot="5400000">
            <a:off x="3660200" y="2766200"/>
            <a:ext cx="600" cy="11841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9" name="Shape 289"/>
          <p:cNvCxnSpPr>
            <a:stCxn id="280" idx="0"/>
            <a:endCxn id="282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0" name="Shape 290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Heuristic-based pruning of non-semantic words</a:t>
            </a:r>
          </a:p>
        </p:txBody>
      </p:sp>
      <p:sp>
        <p:nvSpPr>
          <p:cNvPr id="291" name="Shape 291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cxnSp>
        <p:nvCxnSpPr>
          <p:cNvPr id="292" name="Shape 292"/>
          <p:cNvCxnSpPr>
            <a:stCxn id="278" idx="0"/>
            <a:endCxn id="284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660" y="2420124"/>
            <a:ext cx="3366539" cy="232824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225" y="1484975"/>
            <a:ext cx="1244024" cy="14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5">
            <a:alphaModFix/>
          </a:blip>
          <a:srcRect l="14938" t="14712" r="13036"/>
          <a:stretch/>
        </p:blipFill>
        <p:spPr>
          <a:xfrm>
            <a:off x="2989475" y="2920525"/>
            <a:ext cx="2651225" cy="274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1821" y="1619146"/>
            <a:ext cx="1407150" cy="165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x="-77775" y="3010975"/>
            <a:ext cx="3494400" cy="4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Document Web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7" name="Shape 47"/>
          <p:cNvSpPr txBox="1"/>
          <p:nvPr/>
        </p:nvSpPr>
        <p:spPr>
          <a:xfrm>
            <a:off x="6676225" y="4663250"/>
            <a:ext cx="3494400" cy="4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Linked Data Web</a:t>
            </a:r>
          </a:p>
        </p:txBody>
      </p:sp>
      <p:sp>
        <p:nvSpPr>
          <p:cNvPr id="48" name="Shape 48"/>
          <p:cNvSpPr/>
          <p:nvPr/>
        </p:nvSpPr>
        <p:spPr>
          <a:xfrm>
            <a:off x="3841362" y="1368900"/>
            <a:ext cx="3009300" cy="12495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75" y="3348225"/>
            <a:ext cx="1244024" cy="14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300" y="3876775"/>
            <a:ext cx="1244024" cy="14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5" y="4319001"/>
            <a:ext cx="768424" cy="70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9200" y="4814100"/>
            <a:ext cx="701325" cy="7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5962" y="1416250"/>
            <a:ext cx="1313550" cy="30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6300" y="2420125"/>
            <a:ext cx="631674" cy="63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Linguistic Heuristics for pruning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300" name="Shape 300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301" name="Shape 301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302" name="Shape 302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303" name="Shape 303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304" name="Shape 304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305" name="Shape 305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306" name="Shape 306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307" name="Shape 307"/>
          <p:cNvSpPr/>
          <p:nvPr/>
        </p:nvSpPr>
        <p:spPr>
          <a:xfrm>
            <a:off x="2419075" y="33579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308" name="Shape 308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Combined Noun</a:t>
            </a:r>
          </a:p>
        </p:txBody>
      </p:sp>
      <p:cxnSp>
        <p:nvCxnSpPr>
          <p:cNvPr id="309" name="Shape 309"/>
          <p:cNvCxnSpPr>
            <a:stCxn id="302" idx="0"/>
            <a:endCxn id="300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0" name="Shape 310"/>
          <p:cNvCxnSpPr>
            <a:stCxn id="302" idx="0"/>
            <a:endCxn id="303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1" name="Shape 311"/>
          <p:cNvCxnSpPr>
            <a:stCxn id="302" idx="0"/>
            <a:endCxn id="308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2" name="Shape 312"/>
          <p:cNvCxnSpPr>
            <a:stCxn id="302" idx="0"/>
            <a:endCxn id="304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3" name="Shape 313"/>
          <p:cNvCxnSpPr>
            <a:stCxn id="308" idx="0"/>
            <a:endCxn id="307" idx="0"/>
          </p:cNvCxnSpPr>
          <p:nvPr/>
        </p:nvCxnSpPr>
        <p:spPr>
          <a:xfrm rot="5400000">
            <a:off x="3660200" y="2766200"/>
            <a:ext cx="600" cy="11841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4" name="Shape 314"/>
          <p:cNvCxnSpPr>
            <a:stCxn id="304" idx="0"/>
            <a:endCxn id="306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5" name="Shape 315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Heuristic-based pruning of non-semantic words</a:t>
            </a:r>
          </a:p>
        </p:txBody>
      </p:sp>
      <p:sp>
        <p:nvSpPr>
          <p:cNvPr id="316" name="Shape 316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  <a:r>
              <a:rPr lang="en" sz="1800"/>
              <a:t>Hybrid Question Answering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9773" y="1292225"/>
            <a:ext cx="5335425" cy="442277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/>
          <p:nvPr/>
        </p:nvSpPr>
        <p:spPr>
          <a:xfrm>
            <a:off x="2275725" y="2194000"/>
            <a:ext cx="869399" cy="6416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Semantic Annotation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333" name="Shape 333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334" name="Shape 334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335" name="Shape 335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336" name="Shape 336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337" name="Shape 337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338" name="Shape 338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339" name="Shape 339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340" name="Shape 340"/>
          <p:cNvSpPr/>
          <p:nvPr/>
        </p:nvSpPr>
        <p:spPr>
          <a:xfrm>
            <a:off x="2419075" y="33579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341" name="Shape 341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Combined Noun</a:t>
            </a:r>
          </a:p>
        </p:txBody>
      </p:sp>
      <p:cxnSp>
        <p:nvCxnSpPr>
          <p:cNvPr id="342" name="Shape 342"/>
          <p:cNvCxnSpPr>
            <a:stCxn id="335" idx="0"/>
            <a:endCxn id="333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3" name="Shape 343"/>
          <p:cNvCxnSpPr>
            <a:stCxn id="335" idx="0"/>
            <a:endCxn id="336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4" name="Shape 344"/>
          <p:cNvCxnSpPr>
            <a:stCxn id="335" idx="0"/>
            <a:endCxn id="337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5" name="Shape 345"/>
          <p:cNvCxnSpPr>
            <a:stCxn id="341" idx="0"/>
            <a:endCxn id="340" idx="0"/>
          </p:cNvCxnSpPr>
          <p:nvPr/>
        </p:nvCxnSpPr>
        <p:spPr>
          <a:xfrm rot="5400000">
            <a:off x="3660200" y="2766200"/>
            <a:ext cx="600" cy="11841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6" name="Shape 346"/>
          <p:cNvCxnSpPr>
            <a:stCxn id="337" idx="0"/>
            <a:endCxn id="339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7" name="Shape 347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Dictionary-based surface form search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Ontology-based search for classes and properties</a:t>
            </a:r>
          </a:p>
        </p:txBody>
      </p:sp>
      <p:sp>
        <p:nvSpPr>
          <p:cNvPr id="348" name="Shape 348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cxnSp>
        <p:nvCxnSpPr>
          <p:cNvPr id="349" name="Shape 349"/>
          <p:cNvCxnSpPr>
            <a:stCxn id="335" idx="0"/>
            <a:endCxn id="341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Semantic Annotation</a:t>
            </a:r>
          </a:p>
        </p:txBody>
      </p:sp>
      <p:pic>
        <p:nvPicPr>
          <p:cNvPr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357" name="Shape 357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358" name="Shape 358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359" name="Shape 359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360" name="Shape 360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361" name="Shape 361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362" name="Shape 362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363" name="Shape 363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364" name="Shape 364"/>
          <p:cNvSpPr/>
          <p:nvPr/>
        </p:nvSpPr>
        <p:spPr>
          <a:xfrm>
            <a:off x="2419075" y="33579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365" name="Shape 365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Combined Noun</a:t>
            </a:r>
          </a:p>
        </p:txBody>
      </p:sp>
      <p:cxnSp>
        <p:nvCxnSpPr>
          <p:cNvPr id="366" name="Shape 366"/>
          <p:cNvCxnSpPr>
            <a:stCxn id="359" idx="0"/>
            <a:endCxn id="357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7" name="Shape 367"/>
          <p:cNvCxnSpPr>
            <a:stCxn id="359" idx="0"/>
            <a:endCxn id="360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8" name="Shape 368"/>
          <p:cNvCxnSpPr>
            <a:stCxn id="359" idx="0"/>
            <a:endCxn id="361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9" name="Shape 369"/>
          <p:cNvCxnSpPr>
            <a:stCxn id="365" idx="0"/>
            <a:endCxn id="364" idx="0"/>
          </p:cNvCxnSpPr>
          <p:nvPr/>
        </p:nvCxnSpPr>
        <p:spPr>
          <a:xfrm rot="5400000">
            <a:off x="3660200" y="2766200"/>
            <a:ext cx="600" cy="11841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0" name="Shape 370"/>
          <p:cNvCxnSpPr>
            <a:stCxn id="361" idx="0"/>
            <a:endCxn id="363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1" name="Shape 371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Dictionary-based surface form search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Ontology-based search for classes and properties</a:t>
            </a:r>
          </a:p>
        </p:txBody>
      </p:sp>
      <p:sp>
        <p:nvSpPr>
          <p:cNvPr id="372" name="Shape 372"/>
          <p:cNvSpPr/>
          <p:nvPr/>
        </p:nvSpPr>
        <p:spPr>
          <a:xfrm>
            <a:off x="3836025" y="3357950"/>
            <a:ext cx="2252099" cy="1348499"/>
          </a:xfrm>
          <a:prstGeom prst="upArrowCallout">
            <a:avLst>
              <a:gd name="adj1" fmla="val 11000"/>
              <a:gd name="adj2" fmla="val 11493"/>
              <a:gd name="adj3" fmla="val 25000"/>
              <a:gd name="adj4" fmla="val 36544"/>
            </a:avLst>
          </a:prstGeom>
          <a:solidFill>
            <a:srgbClr val="F1C232"/>
          </a:solidFill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dbo:deathDate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dbo:deathPlace</a:t>
            </a:r>
          </a:p>
        </p:txBody>
      </p:sp>
      <p:sp>
        <p:nvSpPr>
          <p:cNvPr id="373" name="Shape 373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cxnSp>
        <p:nvCxnSpPr>
          <p:cNvPr id="374" name="Shape 374"/>
          <p:cNvCxnSpPr>
            <a:stCxn id="359" idx="0"/>
            <a:endCxn id="365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Semantic Annotation</a:t>
            </a:r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382" name="Shape 382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383" name="Shape 383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384" name="Shape 384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385" name="Shape 385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386" name="Shape 386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387" name="Shape 387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388" name="Shape 388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389" name="Shape 389"/>
          <p:cNvSpPr/>
          <p:nvPr/>
        </p:nvSpPr>
        <p:spPr>
          <a:xfrm>
            <a:off x="2419075" y="33579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390" name="Shape 390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Full-text lookup</a:t>
            </a:r>
          </a:p>
        </p:txBody>
      </p:sp>
      <p:cxnSp>
        <p:nvCxnSpPr>
          <p:cNvPr id="391" name="Shape 391"/>
          <p:cNvCxnSpPr>
            <a:stCxn id="384" idx="0"/>
            <a:endCxn id="382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2" name="Shape 392"/>
          <p:cNvCxnSpPr>
            <a:stCxn id="384" idx="0"/>
            <a:endCxn id="385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3" name="Shape 393"/>
          <p:cNvCxnSpPr>
            <a:stCxn id="384" idx="0"/>
            <a:endCxn id="390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4" name="Shape 394"/>
          <p:cNvCxnSpPr>
            <a:stCxn id="384" idx="0"/>
            <a:endCxn id="386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5" name="Shape 395"/>
          <p:cNvCxnSpPr>
            <a:stCxn id="390" idx="0"/>
            <a:endCxn id="389" idx="0"/>
          </p:cNvCxnSpPr>
          <p:nvPr/>
        </p:nvCxnSpPr>
        <p:spPr>
          <a:xfrm rot="5400000">
            <a:off x="3660200" y="2766200"/>
            <a:ext cx="600" cy="11841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6" name="Shape 396"/>
          <p:cNvCxnSpPr>
            <a:stCxn id="386" idx="0"/>
            <a:endCxn id="388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7" name="Shape 397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Dictionary-based surface form search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Ontology-based search for classes and properties</a:t>
            </a:r>
          </a:p>
        </p:txBody>
      </p:sp>
      <p:sp>
        <p:nvSpPr>
          <p:cNvPr id="398" name="Shape 398"/>
          <p:cNvSpPr/>
          <p:nvPr/>
        </p:nvSpPr>
        <p:spPr>
          <a:xfrm>
            <a:off x="3836025" y="3357950"/>
            <a:ext cx="2252099" cy="1348499"/>
          </a:xfrm>
          <a:prstGeom prst="upArrowCallout">
            <a:avLst>
              <a:gd name="adj1" fmla="val 11000"/>
              <a:gd name="adj2" fmla="val 11493"/>
              <a:gd name="adj3" fmla="val 25000"/>
              <a:gd name="adj4" fmla="val 36544"/>
            </a:avLst>
          </a:prstGeom>
          <a:solidFill>
            <a:srgbClr val="F1C232"/>
          </a:solidFill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dbo:deathDate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dbo:deathPlace</a:t>
            </a:r>
          </a:p>
        </p:txBody>
      </p:sp>
      <p:sp>
        <p:nvSpPr>
          <p:cNvPr id="399" name="Shape 399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  <a:r>
              <a:rPr lang="en" sz="1800"/>
              <a:t>Hybrid Question Answering</a:t>
            </a:r>
          </a:p>
        </p:txBody>
      </p:sp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9773" y="1292225"/>
            <a:ext cx="5335425" cy="442277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/>
          <p:nvPr/>
        </p:nvSpPr>
        <p:spPr>
          <a:xfrm>
            <a:off x="2244650" y="3095975"/>
            <a:ext cx="869399" cy="6416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Hybrid SPARQL Generation</a:t>
            </a:r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416" name="Shape 416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417" name="Shape 417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418" name="Shape 418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419" name="Shape 419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420" name="Shape 420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421" name="Shape 421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422" name="Shape 422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423" name="Shape 423"/>
          <p:cNvSpPr/>
          <p:nvPr/>
        </p:nvSpPr>
        <p:spPr>
          <a:xfrm>
            <a:off x="2419075" y="33579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424" name="Shape 424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Full-text lookup</a:t>
            </a:r>
          </a:p>
        </p:txBody>
      </p:sp>
      <p:cxnSp>
        <p:nvCxnSpPr>
          <p:cNvPr id="425" name="Shape 425"/>
          <p:cNvCxnSpPr>
            <a:stCxn id="418" idx="0"/>
            <a:endCxn id="416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6" name="Shape 426"/>
          <p:cNvCxnSpPr>
            <a:stCxn id="418" idx="0"/>
            <a:endCxn id="419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7" name="Shape 427"/>
          <p:cNvCxnSpPr>
            <a:stCxn id="418" idx="0"/>
            <a:endCxn id="420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8" name="Shape 428"/>
          <p:cNvCxnSpPr>
            <a:stCxn id="424" idx="0"/>
            <a:endCxn id="423" idx="0"/>
          </p:cNvCxnSpPr>
          <p:nvPr/>
        </p:nvCxnSpPr>
        <p:spPr>
          <a:xfrm rot="5400000">
            <a:off x="3660200" y="2766200"/>
            <a:ext cx="600" cy="11841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9" name="Shape 429"/>
          <p:cNvCxnSpPr>
            <a:stCxn id="420" idx="0"/>
            <a:endCxn id="422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0" name="Shape 430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N-fold cross-product of modules to create all possible basic graph patterns</a:t>
            </a:r>
          </a:p>
        </p:txBody>
      </p:sp>
      <p:sp>
        <p:nvSpPr>
          <p:cNvPr id="431" name="Shape 431"/>
          <p:cNvSpPr/>
          <p:nvPr/>
        </p:nvSpPr>
        <p:spPr>
          <a:xfrm>
            <a:off x="3836025" y="3357950"/>
            <a:ext cx="2252099" cy="1348499"/>
          </a:xfrm>
          <a:prstGeom prst="upArrowCallout">
            <a:avLst>
              <a:gd name="adj1" fmla="val 11000"/>
              <a:gd name="adj2" fmla="val 11493"/>
              <a:gd name="adj3" fmla="val 25000"/>
              <a:gd name="adj4" fmla="val 36544"/>
            </a:avLst>
          </a:prstGeom>
          <a:solidFill>
            <a:srgbClr val="F1C232"/>
          </a:solidFill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dbo:deathDate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dbo:deathPlace</a:t>
            </a:r>
          </a:p>
        </p:txBody>
      </p:sp>
      <p:sp>
        <p:nvSpPr>
          <p:cNvPr id="432" name="Shape 432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cxnSp>
        <p:nvCxnSpPr>
          <p:cNvPr id="433" name="Shape 433"/>
          <p:cNvCxnSpPr>
            <a:stCxn id="418" idx="0"/>
            <a:endCxn id="424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Hybrid SPARQL Generation</a:t>
            </a:r>
          </a:p>
        </p:txBody>
      </p:sp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441" name="Shape 441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442" name="Shape 442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443" name="Shape 443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444" name="Shape 444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445" name="Shape 445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446" name="Shape 446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447" name="Shape 447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448" name="Shape 448"/>
          <p:cNvSpPr/>
          <p:nvPr/>
        </p:nvSpPr>
        <p:spPr>
          <a:xfrm>
            <a:off x="2419075" y="33579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449" name="Shape 449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‘first wife’</a:t>
            </a:r>
          </a:p>
        </p:txBody>
      </p:sp>
      <p:cxnSp>
        <p:nvCxnSpPr>
          <p:cNvPr id="450" name="Shape 450"/>
          <p:cNvCxnSpPr>
            <a:stCxn id="443" idx="0"/>
            <a:endCxn id="441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1" name="Shape 451"/>
          <p:cNvCxnSpPr>
            <a:stCxn id="443" idx="0"/>
            <a:endCxn id="444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2" name="Shape 452"/>
          <p:cNvCxnSpPr>
            <a:stCxn id="443" idx="0"/>
            <a:endCxn id="445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3" name="Shape 453"/>
          <p:cNvCxnSpPr>
            <a:stCxn id="449" idx="0"/>
            <a:endCxn id="448" idx="0"/>
          </p:cNvCxnSpPr>
          <p:nvPr/>
        </p:nvCxnSpPr>
        <p:spPr>
          <a:xfrm rot="5400000">
            <a:off x="3660200" y="2766200"/>
            <a:ext cx="600" cy="11841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4" name="Shape 454"/>
          <p:cNvCxnSpPr>
            <a:stCxn id="445" idx="0"/>
            <a:endCxn id="447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55" name="Shape 455"/>
          <p:cNvSpPr/>
          <p:nvPr/>
        </p:nvSpPr>
        <p:spPr>
          <a:xfrm>
            <a:off x="3836025" y="3357950"/>
            <a:ext cx="2252099" cy="1348499"/>
          </a:xfrm>
          <a:prstGeom prst="upArrowCallout">
            <a:avLst>
              <a:gd name="adj1" fmla="val 11000"/>
              <a:gd name="adj2" fmla="val 11493"/>
              <a:gd name="adj3" fmla="val 25000"/>
              <a:gd name="adj4" fmla="val 36544"/>
            </a:avLst>
          </a:prstGeom>
          <a:solidFill>
            <a:srgbClr val="F1C232"/>
          </a:solidFill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dbo:deathDate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dbo:deathPlace</a:t>
            </a:r>
          </a:p>
        </p:txBody>
      </p:sp>
      <p:sp>
        <p:nvSpPr>
          <p:cNvPr id="456" name="Shape 456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N-fold cross-product of modules to create all possible basic graph patterns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Full-text lookup</a:t>
            </a:r>
          </a:p>
        </p:txBody>
      </p:sp>
      <p:sp>
        <p:nvSpPr>
          <p:cNvPr id="457" name="Shape 457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cxnSp>
        <p:nvCxnSpPr>
          <p:cNvPr id="458" name="Shape 458"/>
          <p:cNvCxnSpPr>
            <a:stCxn id="443" idx="0"/>
            <a:endCxn id="449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/>
        </p:nvSpPr>
        <p:spPr>
          <a:xfrm>
            <a:off x="102350" y="4558325"/>
            <a:ext cx="2966399" cy="1063499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 ?proj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{?proj text:query 'first wife'.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dbo:deathPlace dbr:France.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?proj ?pbridge dbr:Napoleon.}</a:t>
            </a:r>
          </a:p>
        </p:txBody>
      </p:sp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Hybrid SPARQL Generation</a:t>
            </a:r>
          </a:p>
        </p:txBody>
      </p:sp>
      <p:pic>
        <p:nvPicPr>
          <p:cNvPr id="465" name="Shape 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467" name="Shape 467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468" name="Shape 468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469" name="Shape 469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470" name="Shape 470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471" name="Shape 471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472" name="Shape 472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473" name="Shape 473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474" name="Shape 474"/>
          <p:cNvSpPr/>
          <p:nvPr/>
        </p:nvSpPr>
        <p:spPr>
          <a:xfrm>
            <a:off x="2419150" y="33580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475" name="Shape 475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‘first wife’</a:t>
            </a:r>
          </a:p>
        </p:txBody>
      </p:sp>
      <p:cxnSp>
        <p:nvCxnSpPr>
          <p:cNvPr id="476" name="Shape 476"/>
          <p:cNvCxnSpPr>
            <a:stCxn id="469" idx="0"/>
            <a:endCxn id="467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7" name="Shape 477"/>
          <p:cNvCxnSpPr>
            <a:stCxn id="469" idx="0"/>
            <a:endCxn id="470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8" name="Shape 478"/>
          <p:cNvCxnSpPr>
            <a:stCxn id="469" idx="0"/>
            <a:endCxn id="471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9" name="Shape 479"/>
          <p:cNvCxnSpPr>
            <a:stCxn id="475" idx="0"/>
            <a:endCxn id="474" idx="0"/>
          </p:cNvCxnSpPr>
          <p:nvPr/>
        </p:nvCxnSpPr>
        <p:spPr>
          <a:xfrm rot="5400000">
            <a:off x="3660350" y="2766350"/>
            <a:ext cx="600" cy="11838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80" name="Shape 480"/>
          <p:cNvCxnSpPr>
            <a:stCxn id="471" idx="0"/>
            <a:endCxn id="473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81" name="Shape 481"/>
          <p:cNvSpPr/>
          <p:nvPr/>
        </p:nvSpPr>
        <p:spPr>
          <a:xfrm>
            <a:off x="3836025" y="3357950"/>
            <a:ext cx="2252099" cy="1348499"/>
          </a:xfrm>
          <a:prstGeom prst="upArrowCallout">
            <a:avLst>
              <a:gd name="adj1" fmla="val 11000"/>
              <a:gd name="adj2" fmla="val 11493"/>
              <a:gd name="adj3" fmla="val 25000"/>
              <a:gd name="adj4" fmla="val 36544"/>
            </a:avLst>
          </a:prstGeom>
          <a:solidFill>
            <a:srgbClr val="F1C232"/>
          </a:solidFill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dbo:deathDate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dbo:deathPlace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6140600" y="4558325"/>
            <a:ext cx="2966399" cy="1063499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 ?proj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{?proj text:query 'first wife'.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dbo:deathDate dbr:France.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?pbridge dbr:Napoleon.}</a:t>
            </a:r>
          </a:p>
        </p:txBody>
      </p:sp>
      <p:sp>
        <p:nvSpPr>
          <p:cNvPr id="483" name="Shape 483"/>
          <p:cNvSpPr/>
          <p:nvPr/>
        </p:nvSpPr>
        <p:spPr>
          <a:xfrm>
            <a:off x="3328250" y="4782200"/>
            <a:ext cx="2468399" cy="5844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cxnSp>
        <p:nvCxnSpPr>
          <p:cNvPr id="485" name="Shape 485"/>
          <p:cNvCxnSpPr>
            <a:stCxn id="469" idx="0"/>
            <a:endCxn id="475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/>
        </p:nvSpPr>
        <p:spPr>
          <a:xfrm>
            <a:off x="102350" y="4558325"/>
            <a:ext cx="2966399" cy="1063499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 ?proj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{?proj text:query 'first wife'.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</a:t>
            </a:r>
            <a:r>
              <a:rPr lang="en" b="1"/>
              <a:t>dbo:deathPlace</a:t>
            </a:r>
            <a:r>
              <a:rPr lang="en"/>
              <a:t> dbr:France.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?pbridge dbr:Napoleon.}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Hybrid SPARQL Generation</a:t>
            </a:r>
          </a:p>
        </p:txBody>
      </p:sp>
      <p:pic>
        <p:nvPicPr>
          <p:cNvPr id="492" name="Shape 4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494" name="Shape 494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495" name="Shape 495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496" name="Shape 496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497" name="Shape 497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498" name="Shape 498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499" name="Shape 499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500" name="Shape 500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501" name="Shape 501"/>
          <p:cNvSpPr/>
          <p:nvPr/>
        </p:nvSpPr>
        <p:spPr>
          <a:xfrm>
            <a:off x="2419150" y="33580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502" name="Shape 502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‘first wife’</a:t>
            </a:r>
          </a:p>
        </p:txBody>
      </p:sp>
      <p:cxnSp>
        <p:nvCxnSpPr>
          <p:cNvPr id="503" name="Shape 503"/>
          <p:cNvCxnSpPr>
            <a:stCxn id="496" idx="0"/>
            <a:endCxn id="494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4" name="Shape 504"/>
          <p:cNvCxnSpPr>
            <a:stCxn id="496" idx="0"/>
            <a:endCxn id="497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5" name="Shape 505"/>
          <p:cNvCxnSpPr>
            <a:stCxn id="496" idx="0"/>
            <a:endCxn id="498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6" name="Shape 506"/>
          <p:cNvCxnSpPr>
            <a:stCxn id="502" idx="0"/>
            <a:endCxn id="501" idx="0"/>
          </p:cNvCxnSpPr>
          <p:nvPr/>
        </p:nvCxnSpPr>
        <p:spPr>
          <a:xfrm rot="5400000">
            <a:off x="3660350" y="2766350"/>
            <a:ext cx="600" cy="11838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7" name="Shape 507"/>
          <p:cNvCxnSpPr>
            <a:stCxn id="498" idx="0"/>
            <a:endCxn id="500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8" name="Shape 508"/>
          <p:cNvSpPr/>
          <p:nvPr/>
        </p:nvSpPr>
        <p:spPr>
          <a:xfrm>
            <a:off x="3836025" y="3357950"/>
            <a:ext cx="2252099" cy="1348499"/>
          </a:xfrm>
          <a:prstGeom prst="upArrowCallout">
            <a:avLst>
              <a:gd name="adj1" fmla="val 11000"/>
              <a:gd name="adj2" fmla="val 11493"/>
              <a:gd name="adj3" fmla="val 25000"/>
              <a:gd name="adj4" fmla="val 36544"/>
            </a:avLst>
          </a:prstGeom>
          <a:solidFill>
            <a:srgbClr val="F1C232"/>
          </a:solidFill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dbo:deathDate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dbo:deathPlace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6140600" y="4558325"/>
            <a:ext cx="2966399" cy="1063499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 ?proj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{?proj text:query 'first wife'.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</a:t>
            </a:r>
            <a:r>
              <a:rPr lang="en" b="1"/>
              <a:t>dbo:deathDate</a:t>
            </a:r>
            <a:r>
              <a:rPr lang="en"/>
              <a:t> dbr:France.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?pbridge dbr:Napoleon.}</a:t>
            </a:r>
          </a:p>
        </p:txBody>
      </p:sp>
      <p:sp>
        <p:nvSpPr>
          <p:cNvPr id="510" name="Shape 510"/>
          <p:cNvSpPr/>
          <p:nvPr/>
        </p:nvSpPr>
        <p:spPr>
          <a:xfrm>
            <a:off x="3328250" y="4782200"/>
            <a:ext cx="2468399" cy="5844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cxnSp>
        <p:nvCxnSpPr>
          <p:cNvPr id="512" name="Shape 512"/>
          <p:cNvCxnSpPr>
            <a:stCxn id="496" idx="0"/>
            <a:endCxn id="502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75" y="1323975"/>
            <a:ext cx="7246500" cy="42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  <a:r>
              <a:rPr lang="en" sz="1800"/>
              <a:t>Hybrid Question Answering</a:t>
            </a:r>
          </a:p>
        </p:txBody>
      </p:sp>
      <p:pic>
        <p:nvPicPr>
          <p:cNvPr id="518" name="Shape 5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Shape 5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Shape 5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9773" y="1292225"/>
            <a:ext cx="5335425" cy="4422774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Shape 521"/>
          <p:cNvSpPr/>
          <p:nvPr/>
        </p:nvSpPr>
        <p:spPr>
          <a:xfrm>
            <a:off x="3463850" y="3095975"/>
            <a:ext cx="869399" cy="6416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102350" y="4558325"/>
            <a:ext cx="2966399" cy="1063499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 ?proj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{?proj text:query 'first wife'.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</a:t>
            </a:r>
            <a:r>
              <a:rPr lang="en" b="1"/>
              <a:t>dbo:deathPlace</a:t>
            </a:r>
            <a:r>
              <a:rPr lang="en"/>
              <a:t> dbr:France.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?pbridge dbr:Napoleon.}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Semantic Pruning</a:t>
            </a:r>
          </a:p>
        </p:txBody>
      </p:sp>
      <p:pic>
        <p:nvPicPr>
          <p:cNvPr id="528" name="Shape 5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Shape 529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530" name="Shape 530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531" name="Shape 531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532" name="Shape 532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533" name="Shape 533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534" name="Shape 534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535" name="Shape 535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536" name="Shape 536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537" name="Shape 537"/>
          <p:cNvSpPr/>
          <p:nvPr/>
        </p:nvSpPr>
        <p:spPr>
          <a:xfrm>
            <a:off x="2419150" y="33580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538" name="Shape 538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‘first wife’</a:t>
            </a:r>
          </a:p>
        </p:txBody>
      </p:sp>
      <p:cxnSp>
        <p:nvCxnSpPr>
          <p:cNvPr id="539" name="Shape 539"/>
          <p:cNvCxnSpPr>
            <a:stCxn id="532" idx="0"/>
            <a:endCxn id="530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0" name="Shape 540"/>
          <p:cNvCxnSpPr>
            <a:stCxn id="532" idx="0"/>
            <a:endCxn id="533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1" name="Shape 541"/>
          <p:cNvCxnSpPr>
            <a:stCxn id="532" idx="0"/>
            <a:endCxn id="534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2" name="Shape 542"/>
          <p:cNvCxnSpPr>
            <a:stCxn id="538" idx="0"/>
            <a:endCxn id="537" idx="0"/>
          </p:cNvCxnSpPr>
          <p:nvPr/>
        </p:nvCxnSpPr>
        <p:spPr>
          <a:xfrm rot="5400000">
            <a:off x="3660350" y="2766350"/>
            <a:ext cx="600" cy="11838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3" name="Shape 543"/>
          <p:cNvCxnSpPr>
            <a:stCxn id="534" idx="0"/>
            <a:endCxn id="536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4" name="Shape 544"/>
          <p:cNvSpPr/>
          <p:nvPr/>
        </p:nvSpPr>
        <p:spPr>
          <a:xfrm>
            <a:off x="3836025" y="3357950"/>
            <a:ext cx="2252099" cy="1348499"/>
          </a:xfrm>
          <a:prstGeom prst="upArrowCallout">
            <a:avLst>
              <a:gd name="adj1" fmla="val 11000"/>
              <a:gd name="adj2" fmla="val 11493"/>
              <a:gd name="adj3" fmla="val 25000"/>
              <a:gd name="adj4" fmla="val 36544"/>
            </a:avLst>
          </a:prstGeom>
          <a:solidFill>
            <a:srgbClr val="F1C232"/>
          </a:solidFill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dbo:deathDate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dbo:deathPlace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6140600" y="4558325"/>
            <a:ext cx="2966399" cy="1063499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 ?proj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{?proj text:query 'first wife'.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</a:t>
            </a:r>
            <a:r>
              <a:rPr lang="en" b="1"/>
              <a:t>dbo:deathDate</a:t>
            </a:r>
            <a:r>
              <a:rPr lang="en"/>
              <a:t> dbr:France.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?pbridge dbr:Napoleon.}</a:t>
            </a:r>
          </a:p>
        </p:txBody>
      </p:sp>
      <p:sp>
        <p:nvSpPr>
          <p:cNvPr id="546" name="Shape 546"/>
          <p:cNvSpPr/>
          <p:nvPr/>
        </p:nvSpPr>
        <p:spPr>
          <a:xfrm>
            <a:off x="3328250" y="4782200"/>
            <a:ext cx="2468399" cy="5844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cxnSp>
        <p:nvCxnSpPr>
          <p:cNvPr id="548" name="Shape 548"/>
          <p:cNvCxnSpPr>
            <a:stCxn id="532" idx="0"/>
            <a:endCxn id="538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/>
        </p:nvSpPr>
        <p:spPr>
          <a:xfrm>
            <a:off x="102350" y="4558325"/>
            <a:ext cx="2966399" cy="1063499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 ?proj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{?proj text:query 'first wife'.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</a:t>
            </a:r>
            <a:r>
              <a:rPr lang="en" b="1"/>
              <a:t>dbo:deathPlace</a:t>
            </a:r>
            <a:r>
              <a:rPr lang="en"/>
              <a:t> dbr:France.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?pbridge dbr:Napoleon.}</a:t>
            </a:r>
          </a:p>
        </p:txBody>
      </p:sp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Semantic Pruning</a:t>
            </a:r>
          </a:p>
        </p:txBody>
      </p:sp>
      <p:pic>
        <p:nvPicPr>
          <p:cNvPr id="555" name="Shape 5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557" name="Shape 557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558" name="Shape 558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559" name="Shape 559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560" name="Shape 560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561" name="Shape 561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562" name="Shape 562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563" name="Shape 563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564" name="Shape 564"/>
          <p:cNvSpPr/>
          <p:nvPr/>
        </p:nvSpPr>
        <p:spPr>
          <a:xfrm>
            <a:off x="2419150" y="33580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565" name="Shape 565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‘first wife’</a:t>
            </a:r>
          </a:p>
        </p:txBody>
      </p:sp>
      <p:cxnSp>
        <p:nvCxnSpPr>
          <p:cNvPr id="566" name="Shape 566"/>
          <p:cNvCxnSpPr>
            <a:stCxn id="559" idx="0"/>
            <a:endCxn id="557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67" name="Shape 567"/>
          <p:cNvCxnSpPr>
            <a:stCxn id="559" idx="0"/>
            <a:endCxn id="560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68" name="Shape 568"/>
          <p:cNvCxnSpPr>
            <a:stCxn id="559" idx="0"/>
            <a:endCxn id="561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69" name="Shape 569"/>
          <p:cNvCxnSpPr>
            <a:stCxn id="565" idx="0"/>
            <a:endCxn id="564" idx="0"/>
          </p:cNvCxnSpPr>
          <p:nvPr/>
        </p:nvCxnSpPr>
        <p:spPr>
          <a:xfrm rot="5400000">
            <a:off x="3660350" y="2766350"/>
            <a:ext cx="600" cy="11838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0" name="Shape 570"/>
          <p:cNvCxnSpPr>
            <a:stCxn id="561" idx="0"/>
            <a:endCxn id="563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1" name="Shape 571"/>
          <p:cNvSpPr/>
          <p:nvPr/>
        </p:nvSpPr>
        <p:spPr>
          <a:xfrm>
            <a:off x="3836025" y="3357950"/>
            <a:ext cx="2252099" cy="1348499"/>
          </a:xfrm>
          <a:prstGeom prst="upArrowCallout">
            <a:avLst>
              <a:gd name="adj1" fmla="val 11000"/>
              <a:gd name="adj2" fmla="val 11493"/>
              <a:gd name="adj3" fmla="val 25000"/>
              <a:gd name="adj4" fmla="val 36544"/>
            </a:avLst>
          </a:prstGeom>
          <a:solidFill>
            <a:srgbClr val="F1C232"/>
          </a:solidFill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dbo:deathDate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dbo:deathPlace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6140600" y="4558325"/>
            <a:ext cx="2966399" cy="1063499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 ?proj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{?proj text:query 'first wife'.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trike="sngStrike">
                <a:solidFill>
                  <a:srgbClr val="FF0000"/>
                </a:solidFill>
              </a:rPr>
              <a:t> ?proj </a:t>
            </a:r>
            <a:r>
              <a:rPr lang="en" b="1" strike="sngStrike">
                <a:solidFill>
                  <a:srgbClr val="FF0000"/>
                </a:solidFill>
              </a:rPr>
              <a:t>dbo:deathDate</a:t>
            </a:r>
            <a:r>
              <a:rPr lang="en" strike="sngStrike">
                <a:solidFill>
                  <a:srgbClr val="FF0000"/>
                </a:solidFill>
              </a:rPr>
              <a:t> dbr:France.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?pbridge dbr:Napoleon.}</a:t>
            </a:r>
          </a:p>
        </p:txBody>
      </p:sp>
      <p:sp>
        <p:nvSpPr>
          <p:cNvPr id="573" name="Shape 573"/>
          <p:cNvSpPr/>
          <p:nvPr/>
        </p:nvSpPr>
        <p:spPr>
          <a:xfrm>
            <a:off x="3328250" y="4782200"/>
            <a:ext cx="2468399" cy="5844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cxnSp>
        <p:nvCxnSpPr>
          <p:cNvPr id="575" name="Shape 575"/>
          <p:cNvCxnSpPr>
            <a:stCxn id="559" idx="0"/>
            <a:endCxn id="565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/>
        </p:nvSpPr>
        <p:spPr>
          <a:xfrm>
            <a:off x="102350" y="4558325"/>
            <a:ext cx="2966399" cy="1063499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 ?proj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{?proj text:query 'first wife'.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</a:t>
            </a:r>
            <a:r>
              <a:rPr lang="en" b="1"/>
              <a:t>dbo:deathPlace</a:t>
            </a:r>
            <a:r>
              <a:rPr lang="en"/>
              <a:t> dbr:France.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?pbridge dbr:Napoleon.}</a:t>
            </a:r>
          </a:p>
        </p:txBody>
      </p:sp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Semantic Pruning</a:t>
            </a:r>
          </a:p>
        </p:txBody>
      </p:sp>
      <p:pic>
        <p:nvPicPr>
          <p:cNvPr id="582" name="Shape 5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584" name="Shape 584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585" name="Shape 585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586" name="Shape 586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587" name="Shape 587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588" name="Shape 588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589" name="Shape 589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590" name="Shape 590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591" name="Shape 591"/>
          <p:cNvSpPr/>
          <p:nvPr/>
        </p:nvSpPr>
        <p:spPr>
          <a:xfrm>
            <a:off x="2419150" y="33580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592" name="Shape 592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‘first wife’</a:t>
            </a:r>
          </a:p>
        </p:txBody>
      </p:sp>
      <p:cxnSp>
        <p:nvCxnSpPr>
          <p:cNvPr id="593" name="Shape 593"/>
          <p:cNvCxnSpPr>
            <a:stCxn id="586" idx="0"/>
            <a:endCxn id="584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94" name="Shape 594"/>
          <p:cNvCxnSpPr>
            <a:stCxn id="586" idx="0"/>
            <a:endCxn id="587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95" name="Shape 595"/>
          <p:cNvCxnSpPr>
            <a:stCxn id="586" idx="0"/>
            <a:endCxn id="588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96" name="Shape 596"/>
          <p:cNvCxnSpPr>
            <a:stCxn id="592" idx="0"/>
            <a:endCxn id="591" idx="0"/>
          </p:cNvCxnSpPr>
          <p:nvPr/>
        </p:nvCxnSpPr>
        <p:spPr>
          <a:xfrm rot="5400000">
            <a:off x="3660350" y="2766350"/>
            <a:ext cx="600" cy="11838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97" name="Shape 597"/>
          <p:cNvCxnSpPr>
            <a:stCxn id="588" idx="0"/>
            <a:endCxn id="590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8" name="Shape 598"/>
          <p:cNvSpPr/>
          <p:nvPr/>
        </p:nvSpPr>
        <p:spPr>
          <a:xfrm>
            <a:off x="3836025" y="3357950"/>
            <a:ext cx="2252099" cy="1348499"/>
          </a:xfrm>
          <a:prstGeom prst="upArrowCallout">
            <a:avLst>
              <a:gd name="adj1" fmla="val 11000"/>
              <a:gd name="adj2" fmla="val 11493"/>
              <a:gd name="adj3" fmla="val 25000"/>
              <a:gd name="adj4" fmla="val 36544"/>
            </a:avLst>
          </a:prstGeom>
          <a:solidFill>
            <a:srgbClr val="F1C232"/>
          </a:solidFill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dbo:deathDate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dbo:deathPlace</a:t>
            </a:r>
          </a:p>
        </p:txBody>
      </p:sp>
      <p:sp>
        <p:nvSpPr>
          <p:cNvPr id="599" name="Shape 599"/>
          <p:cNvSpPr/>
          <p:nvPr/>
        </p:nvSpPr>
        <p:spPr>
          <a:xfrm>
            <a:off x="3328250" y="4779125"/>
            <a:ext cx="1385699" cy="621900"/>
          </a:xfrm>
          <a:prstGeom prst="leftUpArrow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cxnSp>
        <p:nvCxnSpPr>
          <p:cNvPr id="601" name="Shape 601"/>
          <p:cNvCxnSpPr>
            <a:stCxn id="586" idx="0"/>
            <a:endCxn id="592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  <a:r>
              <a:rPr lang="en" sz="1800"/>
              <a:t>Hybrid Question Answering</a:t>
            </a:r>
          </a:p>
        </p:txBody>
      </p:sp>
      <p:pic>
        <p:nvPicPr>
          <p:cNvPr id="607" name="Shape 6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Shape 6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Shape 6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9773" y="1292225"/>
            <a:ext cx="5335425" cy="4422774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Shape 610"/>
          <p:cNvSpPr/>
          <p:nvPr/>
        </p:nvSpPr>
        <p:spPr>
          <a:xfrm>
            <a:off x="4477500" y="2896975"/>
            <a:ext cx="1293599" cy="1039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3812100" y="3936475"/>
            <a:ext cx="869399" cy="6416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ASK Classification</a:t>
            </a:r>
          </a:p>
        </p:txBody>
      </p:sp>
      <p:pic>
        <p:nvPicPr>
          <p:cNvPr id="617" name="Shape 6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Shape 618"/>
          <p:cNvPicPr preferRelativeResize="0"/>
          <p:nvPr/>
        </p:nvPicPr>
        <p:blipFill rotWithShape="1">
          <a:blip r:embed="rId4">
            <a:alphaModFix/>
          </a:blip>
          <a:srcRect t="6340"/>
          <a:stretch/>
        </p:blipFill>
        <p:spPr>
          <a:xfrm>
            <a:off x="376575" y="1588800"/>
            <a:ext cx="8706076" cy="283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/>
        </p:nvSpPr>
        <p:spPr>
          <a:xfrm>
            <a:off x="102350" y="4558325"/>
            <a:ext cx="2966399" cy="1063499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 ?proj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{?proj text:query 'first wife'.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</a:t>
            </a:r>
            <a:r>
              <a:rPr lang="en" b="1"/>
              <a:t>dbo:deathPlace</a:t>
            </a:r>
            <a:r>
              <a:rPr lang="en"/>
              <a:t> dbr:France.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?pbridge dbr:Napoleon.}</a:t>
            </a:r>
          </a:p>
        </p:txBody>
      </p:sp>
      <p:sp>
        <p:nvSpPr>
          <p:cNvPr id="624" name="Shape 624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ASK Classification</a:t>
            </a:r>
          </a:p>
        </p:txBody>
      </p:sp>
      <p:pic>
        <p:nvPicPr>
          <p:cNvPr id="625" name="Shape 6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Shape 626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627" name="Shape 627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628" name="Shape 628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629" name="Shape 629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630" name="Shape 630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631" name="Shape 631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632" name="Shape 632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633" name="Shape 633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634" name="Shape 634"/>
          <p:cNvSpPr/>
          <p:nvPr/>
        </p:nvSpPr>
        <p:spPr>
          <a:xfrm>
            <a:off x="2419150" y="33580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635" name="Shape 635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‘first wife’</a:t>
            </a:r>
          </a:p>
        </p:txBody>
      </p:sp>
      <p:cxnSp>
        <p:nvCxnSpPr>
          <p:cNvPr id="636" name="Shape 636"/>
          <p:cNvCxnSpPr>
            <a:stCxn id="629" idx="0"/>
            <a:endCxn id="627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7" name="Shape 637"/>
          <p:cNvCxnSpPr>
            <a:stCxn id="629" idx="0"/>
            <a:endCxn id="630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8" name="Shape 638"/>
          <p:cNvCxnSpPr>
            <a:stCxn id="629" idx="0"/>
            <a:endCxn id="631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9" name="Shape 639"/>
          <p:cNvCxnSpPr>
            <a:stCxn id="635" idx="0"/>
            <a:endCxn id="634" idx="0"/>
          </p:cNvCxnSpPr>
          <p:nvPr/>
        </p:nvCxnSpPr>
        <p:spPr>
          <a:xfrm rot="5400000">
            <a:off x="3660350" y="2766350"/>
            <a:ext cx="600" cy="11838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40" name="Shape 640"/>
          <p:cNvCxnSpPr>
            <a:stCxn id="631" idx="0"/>
            <a:endCxn id="633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1" name="Shape 641"/>
          <p:cNvSpPr/>
          <p:nvPr/>
        </p:nvSpPr>
        <p:spPr>
          <a:xfrm>
            <a:off x="3836025" y="3357950"/>
            <a:ext cx="2252099" cy="1348499"/>
          </a:xfrm>
          <a:prstGeom prst="upArrowCallout">
            <a:avLst>
              <a:gd name="adj1" fmla="val 11000"/>
              <a:gd name="adj2" fmla="val 11493"/>
              <a:gd name="adj3" fmla="val 25000"/>
              <a:gd name="adj4" fmla="val 36544"/>
            </a:avLst>
          </a:prstGeom>
          <a:solidFill>
            <a:srgbClr val="F1C232"/>
          </a:solidFill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dbo:deathDate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dbo:deathPlace</a:t>
            </a:r>
          </a:p>
        </p:txBody>
      </p:sp>
      <p:sp>
        <p:nvSpPr>
          <p:cNvPr id="642" name="Shape 642"/>
          <p:cNvSpPr/>
          <p:nvPr/>
        </p:nvSpPr>
        <p:spPr>
          <a:xfrm>
            <a:off x="3328250" y="4779125"/>
            <a:ext cx="1385699" cy="621900"/>
          </a:xfrm>
          <a:prstGeom prst="leftUpArrow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cxnSp>
        <p:nvCxnSpPr>
          <p:cNvPr id="644" name="Shape 644"/>
          <p:cNvCxnSpPr>
            <a:stCxn id="629" idx="0"/>
            <a:endCxn id="635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/>
        </p:nvSpPr>
        <p:spPr>
          <a:xfrm>
            <a:off x="102350" y="4558325"/>
            <a:ext cx="2966399" cy="1063499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ASK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{?proj text:query 'first wife'.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</a:t>
            </a:r>
            <a:r>
              <a:rPr lang="en" b="1"/>
              <a:t>dbo:deathPlace</a:t>
            </a:r>
            <a:r>
              <a:rPr lang="en"/>
              <a:t> dbr:France.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?proj ?pbridge dbr:Napoleon.}</a:t>
            </a:r>
          </a:p>
        </p:txBody>
      </p:sp>
      <p:sp>
        <p:nvSpPr>
          <p:cNvPr id="650" name="Shape 650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ASK Classification</a:t>
            </a:r>
          </a:p>
        </p:txBody>
      </p:sp>
      <p:pic>
        <p:nvPicPr>
          <p:cNvPr id="651" name="Shape 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Shape 652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chemeClr val="dk1"/>
                </a:solidFill>
              </a:rPr>
              <a:t>Query: </a:t>
            </a:r>
            <a:r>
              <a:rPr lang="en" sz="1800" b="1">
                <a:solidFill>
                  <a:srgbClr val="FF0000"/>
                </a:solidFill>
              </a:rPr>
              <a:t>Did</a:t>
            </a:r>
            <a:r>
              <a:rPr lang="en" sz="1800">
                <a:solidFill>
                  <a:schemeClr val="dk1"/>
                </a:solidFill>
              </a:rPr>
              <a:t> Napoleon's first wife die in France?</a:t>
            </a:r>
          </a:p>
        </p:txBody>
      </p:sp>
      <p:sp>
        <p:nvSpPr>
          <p:cNvPr id="653" name="Shape 653"/>
          <p:cNvSpPr/>
          <p:nvPr/>
        </p:nvSpPr>
        <p:spPr>
          <a:xfrm>
            <a:off x="20627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654" name="Shape 654"/>
          <p:cNvSpPr/>
          <p:nvPr/>
        </p:nvSpPr>
        <p:spPr>
          <a:xfrm>
            <a:off x="2865900" y="2281150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655" name="Shape 655"/>
          <p:cNvSpPr/>
          <p:nvPr/>
        </p:nvSpPr>
        <p:spPr>
          <a:xfrm>
            <a:off x="4587350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656" name="Shape 656"/>
          <p:cNvSpPr/>
          <p:nvPr/>
        </p:nvSpPr>
        <p:spPr>
          <a:xfrm>
            <a:off x="589177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657" name="Shape 657"/>
          <p:cNvSpPr/>
          <p:nvPr/>
        </p:nvSpPr>
        <p:spPr>
          <a:xfrm>
            <a:off x="4999425" y="2281150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658" name="Shape 658"/>
          <p:cNvSpPr/>
          <p:nvPr/>
        </p:nvSpPr>
        <p:spPr>
          <a:xfrm>
            <a:off x="5444025" y="1874650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659" name="Shape 659"/>
          <p:cNvSpPr/>
          <p:nvPr/>
        </p:nvSpPr>
        <p:spPr>
          <a:xfrm>
            <a:off x="5168175" y="3358050"/>
            <a:ext cx="1122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dbr:France</a:t>
            </a:r>
          </a:p>
        </p:txBody>
      </p:sp>
      <p:sp>
        <p:nvSpPr>
          <p:cNvPr id="660" name="Shape 660"/>
          <p:cNvSpPr/>
          <p:nvPr/>
        </p:nvSpPr>
        <p:spPr>
          <a:xfrm>
            <a:off x="2419150" y="3358050"/>
            <a:ext cx="1298999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dbr:Napoleon</a:t>
            </a:r>
          </a:p>
        </p:txBody>
      </p:sp>
      <p:sp>
        <p:nvSpPr>
          <p:cNvPr id="661" name="Shape 661"/>
          <p:cNvSpPr/>
          <p:nvPr/>
        </p:nvSpPr>
        <p:spPr>
          <a:xfrm>
            <a:off x="3753050" y="3357950"/>
            <a:ext cx="999000" cy="700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‘first wife’</a:t>
            </a:r>
          </a:p>
        </p:txBody>
      </p:sp>
      <p:cxnSp>
        <p:nvCxnSpPr>
          <p:cNvPr id="662" name="Shape 662"/>
          <p:cNvCxnSpPr>
            <a:stCxn id="655" idx="0"/>
            <a:endCxn id="653" idx="0"/>
          </p:cNvCxnSpPr>
          <p:nvPr/>
        </p:nvCxnSpPr>
        <p:spPr>
          <a:xfrm rot="5400000">
            <a:off x="3609950" y="612700"/>
            <a:ext cx="600" cy="25245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3" name="Shape 663"/>
          <p:cNvCxnSpPr>
            <a:stCxn id="655" idx="0"/>
            <a:endCxn id="656" idx="0"/>
          </p:cNvCxnSpPr>
          <p:nvPr/>
        </p:nvCxnSpPr>
        <p:spPr>
          <a:xfrm rot="-5400000" flipH="1">
            <a:off x="5303300" y="1443850"/>
            <a:ext cx="406500" cy="1268100"/>
          </a:xfrm>
          <a:prstGeom prst="curvedConnector3">
            <a:avLst>
              <a:gd name="adj1" fmla="val -115431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4" name="Shape 664"/>
          <p:cNvCxnSpPr>
            <a:stCxn id="655" idx="0"/>
            <a:endCxn id="657" idx="0"/>
          </p:cNvCxnSpPr>
          <p:nvPr/>
        </p:nvCxnSpPr>
        <p:spPr>
          <a:xfrm rot="-5400000" flipH="1">
            <a:off x="4857050" y="1890100"/>
            <a:ext cx="406500" cy="375600"/>
          </a:xfrm>
          <a:prstGeom prst="curvedConnector3">
            <a:avLst>
              <a:gd name="adj1" fmla="val -58579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5" name="Shape 665"/>
          <p:cNvCxnSpPr>
            <a:stCxn id="661" idx="0"/>
            <a:endCxn id="660" idx="0"/>
          </p:cNvCxnSpPr>
          <p:nvPr/>
        </p:nvCxnSpPr>
        <p:spPr>
          <a:xfrm rot="5400000">
            <a:off x="3660350" y="2766350"/>
            <a:ext cx="600" cy="1183800"/>
          </a:xfrm>
          <a:prstGeom prst="curvedConnector3">
            <a:avLst>
              <a:gd name="adj1" fmla="val -396875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6" name="Shape 666"/>
          <p:cNvCxnSpPr>
            <a:stCxn id="657" idx="0"/>
            <a:endCxn id="659" idx="0"/>
          </p:cNvCxnSpPr>
          <p:nvPr/>
        </p:nvCxnSpPr>
        <p:spPr>
          <a:xfrm rot="-5400000" flipH="1">
            <a:off x="4950225" y="2579050"/>
            <a:ext cx="1077000" cy="481200"/>
          </a:xfrm>
          <a:prstGeom prst="curvedConnector5">
            <a:avLst>
              <a:gd name="adj1" fmla="val -22110"/>
              <a:gd name="adj2" fmla="val 101169"/>
              <a:gd name="adj3" fmla="val 7253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67" name="Shape 667"/>
          <p:cNvSpPr/>
          <p:nvPr/>
        </p:nvSpPr>
        <p:spPr>
          <a:xfrm>
            <a:off x="3836025" y="3357950"/>
            <a:ext cx="2252099" cy="1348499"/>
          </a:xfrm>
          <a:prstGeom prst="upArrowCallout">
            <a:avLst>
              <a:gd name="adj1" fmla="val 11000"/>
              <a:gd name="adj2" fmla="val 11493"/>
              <a:gd name="adj3" fmla="val 25000"/>
              <a:gd name="adj4" fmla="val 36544"/>
            </a:avLst>
          </a:prstGeom>
          <a:solidFill>
            <a:srgbClr val="F1C232"/>
          </a:solidFill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dbo:deathDate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dbo:deathPlace</a:t>
            </a:r>
          </a:p>
        </p:txBody>
      </p:sp>
      <p:sp>
        <p:nvSpPr>
          <p:cNvPr id="668" name="Shape 668"/>
          <p:cNvSpPr/>
          <p:nvPr/>
        </p:nvSpPr>
        <p:spPr>
          <a:xfrm>
            <a:off x="3328250" y="4779125"/>
            <a:ext cx="1385699" cy="621900"/>
          </a:xfrm>
          <a:prstGeom prst="leftUpArrow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3718150" y="2281250"/>
            <a:ext cx="8691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4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ADJ/NN</a:t>
            </a:r>
          </a:p>
        </p:txBody>
      </p:sp>
      <p:cxnSp>
        <p:nvCxnSpPr>
          <p:cNvPr id="670" name="Shape 670"/>
          <p:cNvCxnSpPr>
            <a:stCxn id="655" idx="0"/>
            <a:endCxn id="661" idx="0"/>
          </p:cNvCxnSpPr>
          <p:nvPr/>
        </p:nvCxnSpPr>
        <p:spPr>
          <a:xfrm rot="5400000">
            <a:off x="3821000" y="2306350"/>
            <a:ext cx="1483200" cy="619800"/>
          </a:xfrm>
          <a:prstGeom prst="curvedConnector3">
            <a:avLst>
              <a:gd name="adj1" fmla="val -16055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  <a:r>
              <a:rPr lang="en" sz="1800"/>
              <a:t>Hybrid Question Answering</a:t>
            </a:r>
          </a:p>
        </p:txBody>
      </p:sp>
      <p:pic>
        <p:nvPicPr>
          <p:cNvPr id="676" name="Shape 6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Shape 6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Shape 6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9773" y="1292225"/>
            <a:ext cx="5335425" cy="4422774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Shape 679"/>
          <p:cNvSpPr/>
          <p:nvPr/>
        </p:nvSpPr>
        <p:spPr>
          <a:xfrm>
            <a:off x="2213875" y="4719050"/>
            <a:ext cx="3344399" cy="6416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0" name="Shape 680"/>
          <p:cNvSpPr txBox="1"/>
          <p:nvPr/>
        </p:nvSpPr>
        <p:spPr>
          <a:xfrm>
            <a:off x="6902775" y="4371750"/>
            <a:ext cx="1784099" cy="85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Will not be covered in this talk.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Evaluation</a:t>
            </a:r>
          </a:p>
        </p:txBody>
      </p:sp>
      <p:pic>
        <p:nvPicPr>
          <p:cNvPr id="686" name="Shape 6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Shape 687"/>
          <p:cNvSpPr txBox="1"/>
          <p:nvPr/>
        </p:nvSpPr>
        <p:spPr>
          <a:xfrm>
            <a:off x="0" y="1310450"/>
            <a:ext cx="9144000" cy="243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Setup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/>
              <a:t>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QALD-5 only hybrid questions 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Without Yago types, aggregations like FILTER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40 training, 10 test questions for hybrid QA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Plus boolean questions in general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⇒ 27 questions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  <a:r>
              <a:rPr lang="en" sz="1800"/>
              <a:t>Hybrid Question Answering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457200" y="1867375"/>
            <a:ext cx="5572799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cxnSp>
        <p:nvCxnSpPr>
          <p:cNvPr id="69" name="Shape 69"/>
          <p:cNvCxnSpPr>
            <a:stCxn id="68" idx="2"/>
            <a:endCxn id="70" idx="0"/>
          </p:cNvCxnSpPr>
          <p:nvPr/>
        </p:nvCxnSpPr>
        <p:spPr>
          <a:xfrm>
            <a:off x="3243599" y="2376474"/>
            <a:ext cx="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1" name="Shape 71"/>
          <p:cNvSpPr/>
          <p:nvPr/>
        </p:nvSpPr>
        <p:spPr>
          <a:xfrm>
            <a:off x="457200" y="4430833"/>
            <a:ext cx="5572799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Yes!</a:t>
            </a:r>
          </a:p>
        </p:txBody>
      </p:sp>
      <p:cxnSp>
        <p:nvCxnSpPr>
          <p:cNvPr id="72" name="Shape 72"/>
          <p:cNvCxnSpPr>
            <a:stCxn id="70" idx="2"/>
            <a:endCxn id="71" idx="0"/>
          </p:cNvCxnSpPr>
          <p:nvPr/>
        </p:nvCxnSpPr>
        <p:spPr>
          <a:xfrm>
            <a:off x="3243598" y="3661042"/>
            <a:ext cx="0" cy="769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3" name="Shape 73"/>
          <p:cNvSpPr txBox="1"/>
          <p:nvPr/>
        </p:nvSpPr>
        <p:spPr>
          <a:xfrm>
            <a:off x="3929975" y="3213093"/>
            <a:ext cx="36576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Hybrid Question Answering Framework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6030000" y="4494833"/>
            <a:ext cx="36576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Hybrid Answer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6030000" y="1931375"/>
            <a:ext cx="29268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User Query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074" y="2431225"/>
            <a:ext cx="723525" cy="8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8025" y="3062174"/>
            <a:ext cx="1801999" cy="124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562" y="2543771"/>
            <a:ext cx="772171" cy="77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57512" y="2888871"/>
            <a:ext cx="772171" cy="772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Evaluation</a:t>
            </a:r>
          </a:p>
        </p:txBody>
      </p:sp>
      <p:pic>
        <p:nvPicPr>
          <p:cNvPr id="693" name="Shape 6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36802"/>
              </p:ext>
            </p:extLst>
          </p:nvPr>
        </p:nvGraphicFramePr>
        <p:xfrm>
          <a:off x="457200" y="1587501"/>
          <a:ext cx="8551617" cy="230725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24500"/>
                <a:gridCol w="2576578"/>
                <a:gridCol w="2850539"/>
              </a:tblGrid>
              <a:tr h="437571"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Question</a:t>
                      </a:r>
                      <a:r>
                        <a:rPr lang="de-DE" sz="2400" dirty="0" smtClean="0"/>
                        <a:t> Type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F-</a:t>
                      </a:r>
                      <a:r>
                        <a:rPr lang="de-DE" sz="2400" dirty="0" err="1" smtClean="0"/>
                        <a:t>measure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Global F-</a:t>
                      </a:r>
                      <a:r>
                        <a:rPr lang="de-DE" sz="2400" dirty="0" err="1" smtClean="0"/>
                        <a:t>measure</a:t>
                      </a:r>
                      <a:endParaRPr lang="de-DE" sz="2400" dirty="0"/>
                    </a:p>
                  </a:txBody>
                  <a:tcPr/>
                </a:tc>
              </a:tr>
              <a:tr h="624283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Hybrid SELECT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0.19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0.27</a:t>
                      </a:r>
                      <a:endParaRPr lang="de-DE" sz="2400" dirty="0"/>
                    </a:p>
                  </a:txBody>
                  <a:tcPr/>
                </a:tc>
              </a:tr>
              <a:tr h="593724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Hybrid ASK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0.47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0.74</a:t>
                      </a:r>
                      <a:endParaRPr lang="de-DE" sz="2400" dirty="0"/>
                    </a:p>
                  </a:txBody>
                  <a:tcPr/>
                </a:tc>
              </a:tr>
              <a:tr h="632048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Hybrid SELECT+ASK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0.24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0.35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004630" y="4206675"/>
            <a:ext cx="5134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Table 2: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ASK </a:t>
            </a:r>
            <a:r>
              <a:rPr lang="de-DE" dirty="0" err="1" smtClean="0"/>
              <a:t>extension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HAWK.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Conclusion</a:t>
            </a:r>
          </a:p>
        </p:txBody>
      </p:sp>
      <p:pic>
        <p:nvPicPr>
          <p:cNvPr id="700" name="Shape 7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2127" y="1721379"/>
            <a:ext cx="2142949" cy="2020249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Shape 701"/>
          <p:cNvSpPr txBox="1"/>
          <p:nvPr/>
        </p:nvSpPr>
        <p:spPr>
          <a:xfrm>
            <a:off x="0" y="1365050"/>
            <a:ext cx="7274100" cy="4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Novel, modular, hybrid question answering system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Covers ASK questions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Challenges: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en" sz="2400"/>
              <a:t>Training + benchmark datasets small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en" sz="2400"/>
              <a:t>Answering other types of queries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en" sz="2400"/>
              <a:t>Improve ranking mechanism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en" sz="2400"/>
              <a:t>Extend the QA ecosystem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                          </a:t>
            </a:r>
          </a:p>
        </p:txBody>
      </p:sp>
      <p:sp>
        <p:nvSpPr>
          <p:cNvPr id="702" name="Shape 702"/>
          <p:cNvSpPr txBox="1"/>
          <p:nvPr/>
        </p:nvSpPr>
        <p:spPr>
          <a:xfrm>
            <a:off x="4914175" y="4281325"/>
            <a:ext cx="4113299" cy="13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Conclusion</a:t>
            </a:r>
          </a:p>
        </p:txBody>
      </p:sp>
      <p:pic>
        <p:nvPicPr>
          <p:cNvPr id="708" name="Shape 7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2127" y="1721379"/>
            <a:ext cx="2142949" cy="2020249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Shape 709"/>
          <p:cNvSpPr txBox="1"/>
          <p:nvPr/>
        </p:nvSpPr>
        <p:spPr>
          <a:xfrm>
            <a:off x="0" y="1365050"/>
            <a:ext cx="7274100" cy="4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i="1">
                <a:solidFill>
                  <a:schemeClr val="dk1"/>
                </a:solidFill>
              </a:rPr>
              <a:t>  Thank you! Questions?</a:t>
            </a:r>
          </a:p>
          <a:p>
            <a:pPr marL="0" indent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</a:rPr>
              <a:t>                           @akswgroup</a:t>
            </a:r>
          </a:p>
          <a:p>
            <a:pPr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                   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http://aksw.org/Projects/HAWK</a:t>
            </a:r>
            <a:r>
              <a:rPr lang="en" sz="2400"/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/>
              <a:t>              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http://github.org/aksw/hawk</a:t>
            </a:r>
            <a:r>
              <a:rPr lang="en" sz="2400"/>
              <a:t> 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                                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4914175" y="4281325"/>
            <a:ext cx="4113299" cy="13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endParaRPr/>
          </a:p>
          <a:p>
            <a:pPr lvl="0" algn="r" rtl="0">
              <a:spcBef>
                <a:spcPts val="0"/>
              </a:spcBef>
              <a:buNone/>
            </a:pPr>
            <a:r>
              <a:rPr lang="en"/>
              <a:t>Ricardo Usbeck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/>
              <a:t>Axel Ngonga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/>
              <a:t>Augustusplatz 10</a:t>
            </a:r>
          </a:p>
          <a:p>
            <a:pPr marL="2286000" lvl="0" indent="0" algn="l" rtl="0">
              <a:spcBef>
                <a:spcPts val="0"/>
              </a:spcBef>
              <a:buNone/>
            </a:pPr>
            <a:r>
              <a:rPr lang="en"/>
              <a:t>    Leipzig, Germany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http://aksw.org</a:t>
            </a:r>
          </a:p>
          <a:p>
            <a:pPr lvl="0" algn="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11" name="Shape 7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442850"/>
            <a:ext cx="22479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Shape 7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9150" y="2376350"/>
            <a:ext cx="1248574" cy="101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Evaluation</a:t>
            </a:r>
          </a:p>
        </p:txBody>
      </p:sp>
      <p:pic>
        <p:nvPicPr>
          <p:cNvPr id="718" name="Shape 7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Shape 719"/>
          <p:cNvSpPr txBox="1"/>
          <p:nvPr/>
        </p:nvSpPr>
        <p:spPr>
          <a:xfrm>
            <a:off x="0" y="1310450"/>
            <a:ext cx="9144000" cy="243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b="1"/>
              <a:t>Entity Annotator Influence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/>
              <a:t> </a:t>
            </a:r>
            <a:r>
              <a:rPr lang="en" sz="2400"/>
              <a:t>=&gt; Assume an optimal ranking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FOX = F-measure of 0.68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Optimal annotator =  F-measure of 0.58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Union annotator = F-measure of 0.10</a:t>
            </a:r>
          </a:p>
        </p:txBody>
      </p:sp>
      <p:pic>
        <p:nvPicPr>
          <p:cNvPr id="720" name="Shape 7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10069"/>
            <a:ext cx="9143998" cy="2229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Evaluation</a:t>
            </a:r>
          </a:p>
        </p:txBody>
      </p:sp>
      <p:pic>
        <p:nvPicPr>
          <p:cNvPr id="726" name="Shape 7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Shape 7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92500"/>
            <a:ext cx="4386349" cy="4422498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Shape 728"/>
          <p:cNvSpPr txBox="1"/>
          <p:nvPr/>
        </p:nvSpPr>
        <p:spPr>
          <a:xfrm>
            <a:off x="4337825" y="1365050"/>
            <a:ext cx="4588500" cy="114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Evaluation based on QALD 4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Assuming an optimal ranking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Evaluation</a:t>
            </a:r>
          </a:p>
        </p:txBody>
      </p:sp>
      <p:pic>
        <p:nvPicPr>
          <p:cNvPr id="734" name="Shape 7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Shape 735"/>
          <p:cNvSpPr txBox="1"/>
          <p:nvPr/>
        </p:nvSpPr>
        <p:spPr>
          <a:xfrm>
            <a:off x="4337825" y="1365050"/>
            <a:ext cx="4588500" cy="114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Evaluation based on QALD 4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Assuming an optimal ranking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Precision = 0.70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Recall = 0.85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F-measure = 0.72 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736" name="Shape 7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92500"/>
            <a:ext cx="4386349" cy="442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Evaluation</a:t>
            </a:r>
          </a:p>
        </p:txBody>
      </p:sp>
      <p:pic>
        <p:nvPicPr>
          <p:cNvPr id="742" name="Shape 7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Shape 743"/>
          <p:cNvSpPr txBox="1"/>
          <p:nvPr/>
        </p:nvSpPr>
        <p:spPr>
          <a:xfrm>
            <a:off x="0" y="1365050"/>
            <a:ext cx="8926199" cy="114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Evaluation of Feature-based Ranking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Rank = Number of generated SPARQL queries</a:t>
            </a:r>
          </a:p>
        </p:txBody>
      </p:sp>
      <p:pic>
        <p:nvPicPr>
          <p:cNvPr id="744" name="Shape 7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05650"/>
            <a:ext cx="9127837" cy="320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Evaluation</a:t>
            </a:r>
          </a:p>
        </p:txBody>
      </p:sp>
      <p:pic>
        <p:nvPicPr>
          <p:cNvPr id="750" name="Shape 7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Shape 751"/>
          <p:cNvSpPr txBox="1"/>
          <p:nvPr/>
        </p:nvSpPr>
        <p:spPr>
          <a:xfrm>
            <a:off x="0" y="1365050"/>
            <a:ext cx="8926199" cy="114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Evaluation of Feature-based Ranking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Rank = Number of generated SPARQL queries</a:t>
            </a:r>
          </a:p>
        </p:txBody>
      </p:sp>
      <p:pic>
        <p:nvPicPr>
          <p:cNvPr id="752" name="Shape 7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05650"/>
            <a:ext cx="9127843" cy="320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Evaluation</a:t>
            </a:r>
          </a:p>
        </p:txBody>
      </p:sp>
      <p:pic>
        <p:nvPicPr>
          <p:cNvPr id="758" name="Shape 7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Shape 759"/>
          <p:cNvSpPr txBox="1"/>
          <p:nvPr/>
        </p:nvSpPr>
        <p:spPr>
          <a:xfrm>
            <a:off x="4337825" y="1365050"/>
            <a:ext cx="4588500" cy="114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Evaluation based on QALD 5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Assuming an optimal ranking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Train dataset: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en" sz="2400"/>
              <a:t>Precision = 0.30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en" sz="2400"/>
              <a:t>Recall = 0.30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en" sz="2400"/>
              <a:t>F-measure = 0.30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/>
              <a:t>Test dataset: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en" sz="2400"/>
              <a:t>Only able to answer 1 Question correctly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760" name="Shape 760"/>
          <p:cNvPicPr preferRelativeResize="0"/>
          <p:nvPr/>
        </p:nvPicPr>
        <p:blipFill rotWithShape="1">
          <a:blip r:embed="rId4">
            <a:alphaModFix/>
          </a:blip>
          <a:srcRect t="51777" r="16015" b="1445"/>
          <a:stretch/>
        </p:blipFill>
        <p:spPr>
          <a:xfrm>
            <a:off x="457200" y="1656250"/>
            <a:ext cx="2789549" cy="327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  <a:r>
              <a:rPr lang="en" sz="1800"/>
              <a:t>Hybrid Question Answering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9773" y="1292225"/>
            <a:ext cx="5335425" cy="442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  <a:r>
              <a:rPr lang="en" sz="1800"/>
              <a:t>Hybrid Question Answering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9773" y="1292225"/>
            <a:ext cx="5335425" cy="44227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3389025" y="1292225"/>
            <a:ext cx="2251500" cy="6416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POS Tagging / Segmentation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104" name="Shape 104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Powered by the ClearNLP API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1800"/>
              <a:t>Segmentation based on WhiteSpace Tokenizer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POS Tagging / Segmentation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1528850" y="2807750"/>
            <a:ext cx="6782700" cy="509099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i="1">
                <a:solidFill>
                  <a:schemeClr val="dk1"/>
                </a:solidFill>
              </a:rPr>
              <a:t>Query: </a:t>
            </a:r>
            <a:r>
              <a:rPr lang="en" sz="1800">
                <a:solidFill>
                  <a:schemeClr val="dk1"/>
                </a:solidFill>
              </a:rPr>
              <a:t>Did Napoleon's first wife die in France?</a:t>
            </a:r>
          </a:p>
        </p:txBody>
      </p:sp>
      <p:sp>
        <p:nvSpPr>
          <p:cNvPr id="112" name="Shape 112"/>
          <p:cNvSpPr/>
          <p:nvPr/>
        </p:nvSpPr>
        <p:spPr>
          <a:xfrm>
            <a:off x="103125" y="4756425"/>
            <a:ext cx="8823299" cy="74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Powered by the ClearNLP API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Segmentation based on WhiteSpace Tokenizer</a:t>
            </a:r>
          </a:p>
        </p:txBody>
      </p:sp>
      <p:sp>
        <p:nvSpPr>
          <p:cNvPr id="113" name="Shape 113"/>
          <p:cNvSpPr/>
          <p:nvPr/>
        </p:nvSpPr>
        <p:spPr>
          <a:xfrm>
            <a:off x="2244825" y="1845525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VBD</a:t>
            </a:r>
          </a:p>
        </p:txBody>
      </p:sp>
      <p:sp>
        <p:nvSpPr>
          <p:cNvPr id="114" name="Shape 114"/>
          <p:cNvSpPr/>
          <p:nvPr/>
        </p:nvSpPr>
        <p:spPr>
          <a:xfrm>
            <a:off x="4436775" y="2252025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</a:t>
            </a:r>
          </a:p>
        </p:txBody>
      </p:sp>
      <p:sp>
        <p:nvSpPr>
          <p:cNvPr id="115" name="Shape 115"/>
          <p:cNvSpPr/>
          <p:nvPr/>
        </p:nvSpPr>
        <p:spPr>
          <a:xfrm>
            <a:off x="3900237" y="1845625"/>
            <a:ext cx="546900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ADJ</a:t>
            </a:r>
          </a:p>
        </p:txBody>
      </p:sp>
      <p:sp>
        <p:nvSpPr>
          <p:cNvPr id="116" name="Shape 116"/>
          <p:cNvSpPr/>
          <p:nvPr/>
        </p:nvSpPr>
        <p:spPr>
          <a:xfrm>
            <a:off x="3048000" y="2252025"/>
            <a:ext cx="622499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  <p:sp>
        <p:nvSpPr>
          <p:cNvPr id="117" name="Shape 117"/>
          <p:cNvSpPr/>
          <p:nvPr/>
        </p:nvSpPr>
        <p:spPr>
          <a:xfrm>
            <a:off x="4769450" y="1845525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VB</a:t>
            </a:r>
          </a:p>
        </p:txBody>
      </p:sp>
      <p:sp>
        <p:nvSpPr>
          <p:cNvPr id="118" name="Shape 118"/>
          <p:cNvSpPr/>
          <p:nvPr/>
        </p:nvSpPr>
        <p:spPr>
          <a:xfrm>
            <a:off x="6073875" y="2252025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sp>
        <p:nvSpPr>
          <p:cNvPr id="119" name="Shape 119"/>
          <p:cNvSpPr/>
          <p:nvPr/>
        </p:nvSpPr>
        <p:spPr>
          <a:xfrm>
            <a:off x="5181525" y="2252025"/>
            <a:ext cx="497400" cy="4853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</a:t>
            </a:r>
          </a:p>
        </p:txBody>
      </p:sp>
      <p:sp>
        <p:nvSpPr>
          <p:cNvPr id="120" name="Shape 120"/>
          <p:cNvSpPr/>
          <p:nvPr/>
        </p:nvSpPr>
        <p:spPr>
          <a:xfrm>
            <a:off x="5626125" y="1845525"/>
            <a:ext cx="570299" cy="891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371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NNP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Hawk - </a:t>
            </a:r>
            <a:r>
              <a:rPr lang="en" sz="1800"/>
              <a:t>Hybrid Question Answering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3" y="550282"/>
            <a:ext cx="65298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725" y="105553"/>
            <a:ext cx="1413034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9773" y="1292225"/>
            <a:ext cx="5335425" cy="442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5914000" y="1292225"/>
            <a:ext cx="869399" cy="6416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2269</Words>
  <Application>Microsoft Macintosh PowerPoint</Application>
  <PresentationFormat>Bildschirmpräsentation (16:10)</PresentationFormat>
  <Paragraphs>557</Paragraphs>
  <Slides>48</Slides>
  <Notes>48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49" baseType="lpstr">
      <vt:lpstr>biz</vt:lpstr>
      <vt:lpstr>HAWK - Answering Boolean Hybrid Questions with HAWK</vt:lpstr>
      <vt:lpstr>Motivation</vt:lpstr>
      <vt:lpstr>Motivation</vt:lpstr>
      <vt:lpstr>Hawk - Hybrid Question Answering</vt:lpstr>
      <vt:lpstr>Hawk - Hybrid Question Answering</vt:lpstr>
      <vt:lpstr>Hawk - Hybrid Question Answering</vt:lpstr>
      <vt:lpstr>Hawk -  POS Tagging / Segmentation</vt:lpstr>
      <vt:lpstr>Hawk -  POS Tagging / Segmentation</vt:lpstr>
      <vt:lpstr>Hawk - Hybrid Question Answering</vt:lpstr>
      <vt:lpstr>Hawk -  Entity Annotation</vt:lpstr>
      <vt:lpstr>Hawk -  Entity Annotation</vt:lpstr>
      <vt:lpstr>Hawk - Hybrid Question Answering</vt:lpstr>
      <vt:lpstr>Hawk -  Noun Phrase Detection</vt:lpstr>
      <vt:lpstr>Hawk -  Noun Phrase Detection</vt:lpstr>
      <vt:lpstr>Hawk - Hybrid Question Answering</vt:lpstr>
      <vt:lpstr>Hawk -  Dependency Parsing</vt:lpstr>
      <vt:lpstr>Hawk -  Dependency Parsing</vt:lpstr>
      <vt:lpstr>Hawk - Hybrid Question Answering</vt:lpstr>
      <vt:lpstr>Hawk -  Linguistic Heuristics for pruning</vt:lpstr>
      <vt:lpstr>Hawk -  Linguistic Heuristics for pruning</vt:lpstr>
      <vt:lpstr>Hawk - Hybrid Question Answering</vt:lpstr>
      <vt:lpstr>Hawk -  Semantic Annotation</vt:lpstr>
      <vt:lpstr>Hawk -  Semantic Annotation</vt:lpstr>
      <vt:lpstr>Hawk -  Semantic Annotation</vt:lpstr>
      <vt:lpstr>Hawk - Hybrid Question Answering</vt:lpstr>
      <vt:lpstr>Hawk -  Hybrid SPARQL Generation</vt:lpstr>
      <vt:lpstr>Hawk -  Hybrid SPARQL Generation</vt:lpstr>
      <vt:lpstr>Hawk -  Hybrid SPARQL Generation</vt:lpstr>
      <vt:lpstr>Hawk -  Hybrid SPARQL Generation</vt:lpstr>
      <vt:lpstr>Hawk - Hybrid Question Answering</vt:lpstr>
      <vt:lpstr>Hawk -  Semantic Pruning</vt:lpstr>
      <vt:lpstr>Hawk -  Semantic Pruning</vt:lpstr>
      <vt:lpstr>Hawk -  Semantic Pruning</vt:lpstr>
      <vt:lpstr>Hawk - Hybrid Question Answering</vt:lpstr>
      <vt:lpstr>Hawk -  ASK Classification</vt:lpstr>
      <vt:lpstr>Hawk -  ASK Classification</vt:lpstr>
      <vt:lpstr>Hawk -  ASK Classification</vt:lpstr>
      <vt:lpstr>Hawk - Hybrid Question Answering</vt:lpstr>
      <vt:lpstr>HAWK - Evaluation</vt:lpstr>
      <vt:lpstr>HAWK - Evaluation</vt:lpstr>
      <vt:lpstr>HAWK - Conclusion</vt:lpstr>
      <vt:lpstr>HAWK - Conclusion</vt:lpstr>
      <vt:lpstr>HAWK - Evaluation</vt:lpstr>
      <vt:lpstr>HAWK - Evaluation</vt:lpstr>
      <vt:lpstr>HAWK - Evaluation</vt:lpstr>
      <vt:lpstr>HAWK - Evaluation</vt:lpstr>
      <vt:lpstr>HAWK - Evaluation</vt:lpstr>
      <vt:lpstr>HAWK - 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HAWK - Answering Boolean Hybrid Questions with HAWK</dc:title>
  <cp:lastModifiedBy>Ricardo Usbeck</cp:lastModifiedBy>
  <cp:revision>1</cp:revision>
  <dcterms:modified xsi:type="dcterms:W3CDTF">2015-11-02T09:56:57Z</dcterms:modified>
</cp:coreProperties>
</file>